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5"/>
  </p:notesMasterIdLst>
  <p:sldIdLst>
    <p:sldId id="256" r:id="rId2"/>
    <p:sldId id="259" r:id="rId3"/>
    <p:sldId id="260" r:id="rId4"/>
    <p:sldId id="258" r:id="rId5"/>
    <p:sldId id="263" r:id="rId6"/>
    <p:sldId id="264" r:id="rId7"/>
    <p:sldId id="359" r:id="rId8"/>
    <p:sldId id="349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52" r:id="rId31"/>
    <p:sldId id="353" r:id="rId32"/>
    <p:sldId id="261" r:id="rId33"/>
    <p:sldId id="354" r:id="rId34"/>
    <p:sldId id="355" r:id="rId35"/>
    <p:sldId id="356" r:id="rId36"/>
    <p:sldId id="357" r:id="rId37"/>
    <p:sldId id="347" r:id="rId38"/>
    <p:sldId id="279" r:id="rId39"/>
    <p:sldId id="287" r:id="rId40"/>
    <p:sldId id="262" r:id="rId41"/>
    <p:sldId id="288" r:id="rId42"/>
    <p:sldId id="315" r:id="rId43"/>
    <p:sldId id="289" r:id="rId44"/>
    <p:sldId id="290" r:id="rId45"/>
    <p:sldId id="348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46" r:id="rId63"/>
    <p:sldId id="339" r:id="rId64"/>
    <p:sldId id="340" r:id="rId65"/>
    <p:sldId id="319" r:id="rId66"/>
    <p:sldId id="323" r:id="rId67"/>
    <p:sldId id="308" r:id="rId68"/>
    <p:sldId id="358" r:id="rId69"/>
    <p:sldId id="350" r:id="rId70"/>
    <p:sldId id="351" r:id="rId71"/>
    <p:sldId id="316" r:id="rId72"/>
    <p:sldId id="317" r:id="rId73"/>
    <p:sldId id="318" r:id="rId74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Roboto" panose="02000000000000000000" pitchFamily="2" charset="0"/>
      <p:regular r:id="rId80"/>
      <p:bold r:id="rId81"/>
      <p:italic r:id="rId82"/>
      <p:boldItalic r:id="rId83"/>
    </p:embeddedFont>
    <p:embeddedFont>
      <p:font typeface="Verdana" panose="020B060403050404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B7E10E-A6E2-4B2D-B73B-A93A2596CDE1}" v="11" dt="2024-10-09T21:11:00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78"/>
  </p:normalViewPr>
  <p:slideViewPr>
    <p:cSldViewPr snapToGrid="0">
      <p:cViewPr varScale="1">
        <p:scale>
          <a:sx n="121" d="100"/>
          <a:sy n="121" d="100"/>
        </p:scale>
        <p:origin x="1236" y="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90B7E10E-A6E2-4B2D-B73B-A93A2596CDE1}"/>
    <pc:docChg chg="custSel addSld modSld">
      <pc:chgData name="Luciano Pereira Soares" userId="16c53e34-c952-423e-8700-c0525d23304f" providerId="ADAL" clId="{90B7E10E-A6E2-4B2D-B73B-A93A2596CDE1}" dt="2024-10-09T21:12:46.752" v="159" actId="404"/>
      <pc:docMkLst>
        <pc:docMk/>
      </pc:docMkLst>
      <pc:sldChg chg="modSp mod">
        <pc:chgData name="Luciano Pereira Soares" userId="16c53e34-c952-423e-8700-c0525d23304f" providerId="ADAL" clId="{90B7E10E-A6E2-4B2D-B73B-A93A2596CDE1}" dt="2024-10-09T19:54:14.938" v="0" actId="14100"/>
        <pc:sldMkLst>
          <pc:docMk/>
          <pc:sldMk cId="0" sldId="258"/>
        </pc:sldMkLst>
        <pc:spChg chg="mod">
          <ac:chgData name="Luciano Pereira Soares" userId="16c53e34-c952-423e-8700-c0525d23304f" providerId="ADAL" clId="{90B7E10E-A6E2-4B2D-B73B-A93A2596CDE1}" dt="2024-10-09T19:54:14.938" v="0" actId="14100"/>
          <ac:spMkLst>
            <pc:docMk/>
            <pc:sldMk cId="0" sldId="258"/>
            <ac:spMk id="150" creationId="{00000000-0000-0000-0000-000000000000}"/>
          </ac:spMkLst>
        </pc:spChg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6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7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8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9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0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1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2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3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4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5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6"/>
        </pc:sldMkLst>
      </pc:sldChg>
      <pc:sldChg chg="modSp mod modShow">
        <pc:chgData name="Luciano Pereira Soares" userId="16c53e34-c952-423e-8700-c0525d23304f" providerId="ADAL" clId="{90B7E10E-A6E2-4B2D-B73B-A93A2596CDE1}" dt="2024-10-09T20:22:06.780" v="9" actId="20577"/>
        <pc:sldMkLst>
          <pc:docMk/>
          <pc:sldMk cId="0" sldId="277"/>
        </pc:sldMkLst>
        <pc:spChg chg="mod">
          <ac:chgData name="Luciano Pereira Soares" userId="16c53e34-c952-423e-8700-c0525d23304f" providerId="ADAL" clId="{90B7E10E-A6E2-4B2D-B73B-A93A2596CDE1}" dt="2024-10-09T20:22:06.780" v="9" actId="20577"/>
          <ac:spMkLst>
            <pc:docMk/>
            <pc:sldMk cId="0" sldId="277"/>
            <ac:spMk id="267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20:31:53.681" v="47" actId="20577"/>
        <pc:sldMkLst>
          <pc:docMk/>
          <pc:sldMk cId="3086391226" sldId="315"/>
        </pc:sldMkLst>
        <pc:spChg chg="mod">
          <ac:chgData name="Luciano Pereira Soares" userId="16c53e34-c952-423e-8700-c0525d23304f" providerId="ADAL" clId="{90B7E10E-A6E2-4B2D-B73B-A93A2596CDE1}" dt="2024-10-09T20:31:40.906" v="29" actId="6549"/>
          <ac:spMkLst>
            <pc:docMk/>
            <pc:sldMk cId="3086391226" sldId="315"/>
            <ac:spMk id="750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0:31:53.681" v="47" actId="20577"/>
          <ac:spMkLst>
            <pc:docMk/>
            <pc:sldMk cId="3086391226" sldId="315"/>
            <ac:spMk id="751" creationId="{00000000-0000-0000-0000-000000000000}"/>
          </ac:spMkLst>
        </pc:spChg>
      </pc:sldChg>
      <pc:sldChg chg="delSp modSp add mod">
        <pc:chgData name="Luciano Pereira Soares" userId="16c53e34-c952-423e-8700-c0525d23304f" providerId="ADAL" clId="{90B7E10E-A6E2-4B2D-B73B-A93A2596CDE1}" dt="2024-10-09T21:07:38.962" v="130" actId="20577"/>
        <pc:sldMkLst>
          <pc:docMk/>
          <pc:sldMk cId="0" sldId="323"/>
        </pc:sldMkLst>
        <pc:spChg chg="del">
          <ac:chgData name="Luciano Pereira Soares" userId="16c53e34-c952-423e-8700-c0525d23304f" providerId="ADAL" clId="{90B7E10E-A6E2-4B2D-B73B-A93A2596CDE1}" dt="2024-10-09T21:06:45.106" v="106" actId="478"/>
          <ac:spMkLst>
            <pc:docMk/>
            <pc:sldMk cId="0" sldId="323"/>
            <ac:spMk id="2" creationId="{89100981-2626-FB6D-F6EB-BF66AD56F810}"/>
          </ac:spMkLst>
        </pc:spChg>
        <pc:spChg chg="del">
          <ac:chgData name="Luciano Pereira Soares" userId="16c53e34-c952-423e-8700-c0525d23304f" providerId="ADAL" clId="{90B7E10E-A6E2-4B2D-B73B-A93A2596CDE1}" dt="2024-10-09T21:06:47.670" v="107" actId="478"/>
          <ac:spMkLst>
            <pc:docMk/>
            <pc:sldMk cId="0" sldId="323"/>
            <ac:spMk id="12" creationId="{3BDE00E7-03A8-C9A6-08A1-8A0AE5482B18}"/>
          </ac:spMkLst>
        </pc:spChg>
        <pc:spChg chg="mod">
          <ac:chgData name="Luciano Pereira Soares" userId="16c53e34-c952-423e-8700-c0525d23304f" providerId="ADAL" clId="{90B7E10E-A6E2-4B2D-B73B-A93A2596CDE1}" dt="2024-10-09T21:07:38.962" v="130" actId="20577"/>
          <ac:spMkLst>
            <pc:docMk/>
            <pc:sldMk cId="0" sldId="323"/>
            <ac:spMk id="756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07:11.536" v="114" actId="20577"/>
          <ac:spMkLst>
            <pc:docMk/>
            <pc:sldMk cId="0" sldId="323"/>
            <ac:spMk id="762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07:18.062" v="120" actId="20577"/>
          <ac:spMkLst>
            <pc:docMk/>
            <pc:sldMk cId="0" sldId="323"/>
            <ac:spMk id="769" creationId="{00000000-0000-0000-0000-000000000000}"/>
          </ac:spMkLst>
        </pc:spChg>
        <pc:picChg chg="del">
          <ac:chgData name="Luciano Pereira Soares" userId="16c53e34-c952-423e-8700-c0525d23304f" providerId="ADAL" clId="{90B7E10E-A6E2-4B2D-B73B-A93A2596CDE1}" dt="2024-10-09T21:06:45.106" v="106" actId="478"/>
          <ac:picMkLst>
            <pc:docMk/>
            <pc:sldMk cId="0" sldId="323"/>
            <ac:picMk id="9" creationId="{CC104B40-F420-FA6A-F6E5-251C155CE4A0}"/>
          </ac:picMkLst>
        </pc:picChg>
        <pc:picChg chg="del">
          <ac:chgData name="Luciano Pereira Soares" userId="16c53e34-c952-423e-8700-c0525d23304f" providerId="ADAL" clId="{90B7E10E-A6E2-4B2D-B73B-A93A2596CDE1}" dt="2024-10-09T21:06:47.670" v="107" actId="478"/>
          <ac:picMkLst>
            <pc:docMk/>
            <pc:sldMk cId="0" sldId="323"/>
            <ac:picMk id="11" creationId="{8BB55332-6F50-CBF1-8B81-0E556B213739}"/>
          </ac:picMkLst>
        </pc:picChg>
      </pc:sldChg>
      <pc:sldChg chg="modSp mod">
        <pc:chgData name="Luciano Pereira Soares" userId="16c53e34-c952-423e-8700-c0525d23304f" providerId="ADAL" clId="{90B7E10E-A6E2-4B2D-B73B-A93A2596CDE1}" dt="2024-10-09T21:12:30.562" v="156" actId="14100"/>
        <pc:sldMkLst>
          <pc:docMk/>
          <pc:sldMk cId="0" sldId="339"/>
        </pc:sldMkLst>
        <pc:spChg chg="mod">
          <ac:chgData name="Luciano Pereira Soares" userId="16c53e34-c952-423e-8700-c0525d23304f" providerId="ADAL" clId="{90B7E10E-A6E2-4B2D-B73B-A93A2596CDE1}" dt="2024-10-09T21:12:30.562" v="156" actId="14100"/>
          <ac:spMkLst>
            <pc:docMk/>
            <pc:sldMk cId="0" sldId="339"/>
            <ac:spMk id="216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16.291" v="149" actId="1076"/>
          <ac:spMkLst>
            <pc:docMk/>
            <pc:sldMk cId="0" sldId="339"/>
            <ac:spMk id="218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21:12:09.081" v="148" actId="1076"/>
        <pc:sldMkLst>
          <pc:docMk/>
          <pc:sldMk cId="0" sldId="340"/>
        </pc:sldMkLst>
        <pc:spChg chg="mod">
          <ac:chgData name="Luciano Pereira Soares" userId="16c53e34-c952-423e-8700-c0525d23304f" providerId="ADAL" clId="{90B7E10E-A6E2-4B2D-B73B-A93A2596CDE1}" dt="2024-10-09T21:12:04.859" v="147" actId="27636"/>
          <ac:spMkLst>
            <pc:docMk/>
            <pc:sldMk cId="0" sldId="340"/>
            <ac:spMk id="225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09.081" v="148" actId="1076"/>
          <ac:spMkLst>
            <pc:docMk/>
            <pc:sldMk cId="0" sldId="340"/>
            <ac:spMk id="227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21:12:46.752" v="159" actId="404"/>
        <pc:sldMkLst>
          <pc:docMk/>
          <pc:sldMk cId="881906710" sldId="346"/>
        </pc:sldMkLst>
        <pc:spChg chg="mod">
          <ac:chgData name="Luciano Pereira Soares" userId="16c53e34-c952-423e-8700-c0525d23304f" providerId="ADAL" clId="{90B7E10E-A6E2-4B2D-B73B-A93A2596CDE1}" dt="2024-10-09T21:11:20.807" v="139" actId="20577"/>
          <ac:spMkLst>
            <pc:docMk/>
            <pc:sldMk cId="881906710" sldId="346"/>
            <ac:spMk id="899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40.733" v="157" actId="404"/>
          <ac:spMkLst>
            <pc:docMk/>
            <pc:sldMk cId="881906710" sldId="346"/>
            <ac:spMk id="900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46.752" v="159" actId="404"/>
          <ac:spMkLst>
            <pc:docMk/>
            <pc:sldMk cId="881906710" sldId="346"/>
            <ac:spMk id="902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19:55:15.759" v="1" actId="1076"/>
        <pc:sldMkLst>
          <pc:docMk/>
          <pc:sldMk cId="0" sldId="349"/>
        </pc:sldMkLst>
        <pc:picChg chg="mod">
          <ac:chgData name="Luciano Pereira Soares" userId="16c53e34-c952-423e-8700-c0525d23304f" providerId="ADAL" clId="{90B7E10E-A6E2-4B2D-B73B-A93A2596CDE1}" dt="2024-10-09T19:55:15.759" v="1" actId="1076"/>
          <ac:picMkLst>
            <pc:docMk/>
            <pc:sldMk cId="0" sldId="349"/>
            <ac:picMk id="241" creationId="{00000000-0000-0000-0000-000000000000}"/>
          </ac:picMkLst>
        </pc:picChg>
      </pc:sldChg>
      <pc:sldChg chg="addSp delSp modSp new mod delAnim modAnim">
        <pc:chgData name="Luciano Pereira Soares" userId="16c53e34-c952-423e-8700-c0525d23304f" providerId="ADAL" clId="{90B7E10E-A6E2-4B2D-B73B-A93A2596CDE1}" dt="2024-10-09T21:05:05.238" v="104"/>
        <pc:sldMkLst>
          <pc:docMk/>
          <pc:sldMk cId="203536115" sldId="359"/>
        </pc:sldMkLst>
        <pc:spChg chg="mod">
          <ac:chgData name="Luciano Pereira Soares" userId="16c53e34-c952-423e-8700-c0525d23304f" providerId="ADAL" clId="{90B7E10E-A6E2-4B2D-B73B-A93A2596CDE1}" dt="2024-10-09T20:58:49.419" v="72" actId="20577"/>
          <ac:spMkLst>
            <pc:docMk/>
            <pc:sldMk cId="203536115" sldId="359"/>
            <ac:spMk id="2" creationId="{2FBF8886-2A73-793A-472D-7AB7D1551396}"/>
          </ac:spMkLst>
        </pc:spChg>
        <pc:spChg chg="del">
          <ac:chgData name="Luciano Pereira Soares" userId="16c53e34-c952-423e-8700-c0525d23304f" providerId="ADAL" clId="{90B7E10E-A6E2-4B2D-B73B-A93A2596CDE1}" dt="2024-10-09T20:58:54.368" v="73" actId="478"/>
          <ac:spMkLst>
            <pc:docMk/>
            <pc:sldMk cId="203536115" sldId="359"/>
            <ac:spMk id="3" creationId="{EEEC87B5-E440-239E-1BAA-59E3E9266A01}"/>
          </ac:spMkLst>
        </pc:spChg>
        <pc:spChg chg="add mod">
          <ac:chgData name="Luciano Pereira Soares" userId="16c53e34-c952-423e-8700-c0525d23304f" providerId="ADAL" clId="{90B7E10E-A6E2-4B2D-B73B-A93A2596CDE1}" dt="2024-10-09T21:04:39.952" v="102" actId="1076"/>
          <ac:spMkLst>
            <pc:docMk/>
            <pc:sldMk cId="203536115" sldId="359"/>
            <ac:spMk id="8" creationId="{9B34974D-24C0-AAE4-4276-38B129367BD1}"/>
          </ac:spMkLst>
        </pc:spChg>
        <pc:picChg chg="add del mod">
          <ac:chgData name="Luciano Pereira Soares" userId="16c53e34-c952-423e-8700-c0525d23304f" providerId="ADAL" clId="{90B7E10E-A6E2-4B2D-B73B-A93A2596CDE1}" dt="2024-10-09T21:00:35.770" v="81" actId="478"/>
          <ac:picMkLst>
            <pc:docMk/>
            <pc:sldMk cId="203536115" sldId="359"/>
            <ac:picMk id="5" creationId="{3F1687DF-AF8C-5CA9-3F4D-F127E8952FAA}"/>
          </ac:picMkLst>
        </pc:picChg>
        <pc:picChg chg="add mod">
          <ac:chgData name="Luciano Pereira Soares" userId="16c53e34-c952-423e-8700-c0525d23304f" providerId="ADAL" clId="{90B7E10E-A6E2-4B2D-B73B-A93A2596CDE1}" dt="2024-10-09T21:03:44.716" v="88" actId="1076"/>
          <ac:picMkLst>
            <pc:docMk/>
            <pc:sldMk cId="203536115" sldId="359"/>
            <ac:picMk id="6" creationId="{D25D8CF7-9592-8046-6072-611693C72A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br.pinterest.com</a:t>
            </a:r>
            <a:r>
              <a:rPr lang="pt-BR" dirty="0"/>
              <a:t>/pin/420171840237209300/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315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693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7ca10e2e1_0_3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g77ca10e2e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92150"/>
            <a:ext cx="5530850" cy="3455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77ca10e2e1_0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2a052ed8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72a052ed8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http://</a:t>
            </a:r>
            <a:r>
              <a:rPr lang="en" dirty="0" err="1"/>
              <a:t>www.pauldahuach.com.ar</a:t>
            </a:r>
            <a:r>
              <a:rPr lang="en" dirty="0"/>
              <a:t>/program_en.htm#vbNewton1</a:t>
            </a:r>
            <a:endParaRPr dirty="0"/>
          </a:p>
        </p:txBody>
      </p:sp>
      <p:sp>
        <p:nvSpPr>
          <p:cNvPr id="147" name="Google Shape;147;g72a052ed80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949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7ca10e2e1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77ca10e2e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92150"/>
            <a:ext cx="5530850" cy="3455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77ca10e2e1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2400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3823b695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3823b695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f3823b6950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3823b695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3823b695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f3823b6950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b8c33c7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b8c33c7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f9b8c33c7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7ca10e2e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7ca10e2e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2a052ed8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72a052ed8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http://design.osu.edu/carlson/history/tree/images/box.jpg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http://fuzzyworld.files.wordpress.com/2009/08/computer-ray-tracing.jpg</a:t>
            </a:r>
            <a:endParaRPr/>
          </a:p>
        </p:txBody>
      </p:sp>
      <p:sp>
        <p:nvSpPr>
          <p:cNvPr id="251" name="Google Shape;251;g72a052ed80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fba06984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fba06984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https://</a:t>
            </a:r>
            <a:r>
              <a:rPr lang="en" dirty="0" err="1">
                <a:solidFill>
                  <a:schemeClr val="dk1"/>
                </a:solidFill>
              </a:rPr>
              <a:t>colinbarrebrisebois.com</a:t>
            </a:r>
            <a:r>
              <a:rPr lang="en" dirty="0">
                <a:solidFill>
                  <a:schemeClr val="dk1"/>
                </a:solidFill>
              </a:rPr>
              <a:t>/2015/11/06/finding-next-gen-part-i-the-need-for-robust-and-fast-global-illumination-in-games/</a:t>
            </a:r>
            <a:endParaRPr sz="1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3236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gjVJogIbc?feature=oembed" TargetMode="External"/><Relationship Id="rId4" Type="http://schemas.openxmlformats.org/officeDocument/2006/relationships/image" Target="../media/image8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shape.html#Materi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navigation.html#NavigationInfo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#DirectionalLigh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filament/Filament.md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frdj1zb9sMY" TargetMode="Externa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Cornell_box" TargetMode="Externa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 noProof="0" dirty="0"/>
              <a:t>Computação Gráfica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noProof="0"/>
              <a:t>Aula 14: </a:t>
            </a:r>
            <a:r>
              <a:rPr lang="pt-BR" noProof="0" dirty="0"/>
              <a:t>Materiais e Iluminação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 noProof="0" dirty="0"/>
              <a:t>Revisão: Vetor Normal</a:t>
            </a:r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10</a:t>
            </a:fld>
            <a:endParaRPr lang="pt-BR" noProof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Da geometria: quando uma reta é perpendicular a um plano?</a:t>
            </a: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11</a:t>
            </a:fld>
            <a:endParaRPr lang="pt-BR" noProof="0" dirty="0"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noProof="0" dirty="0" err="1">
                  <a:solidFill>
                    <a:srgbClr val="0000FF"/>
                  </a:solidFill>
                </a:rPr>
                <a:t>r</a:t>
              </a:r>
              <a:endParaRPr lang="pt-BR" sz="1800" noProof="0" dirty="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noProof="0" dirty="0"/>
                <a:t>𝛂</a:t>
              </a: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noProof="0" dirty="0" err="1">
                  <a:solidFill>
                    <a:srgbClr val="0000FF"/>
                  </a:solidFill>
                </a:rPr>
                <a:t>P</a:t>
              </a:r>
              <a:endParaRPr lang="pt-BR" noProof="0" dirty="0"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noProof="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noProof="0" dirty="0" err="1">
                    <a:solidFill>
                      <a:srgbClr val="38761D"/>
                    </a:solidFill>
                  </a:rPr>
                  <a:t>b</a:t>
                </a:r>
                <a:endParaRPr lang="pt-BR" noProof="0" dirty="0"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noProof="0" dirty="0"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357900" y="1473638"/>
            <a:ext cx="3399873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 noProof="0" dirty="0">
                <a:solidFill>
                  <a:schemeClr val="dk1"/>
                </a:solidFill>
              </a:rPr>
              <a:t>Quando ela é perpendicular a duas retas concorrentes desse plano!</a:t>
            </a: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308167" y="1286124"/>
            <a:ext cx="3519493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 noProof="0" dirty="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 noProof="0" dirty="0">
                <a:solidFill>
                  <a:schemeClr val="dk1"/>
                </a:solidFill>
              </a:rPr>
              <a:t>todas</a:t>
            </a:r>
            <a:r>
              <a:rPr lang="pt-BR" sz="1800" noProof="0" dirty="0">
                <a:solidFill>
                  <a:schemeClr val="dk1"/>
                </a:solidFill>
              </a:rPr>
              <a:t> as retas desse plano que passarem por P.</a:t>
            </a: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noProof="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Da geometria: quando uma reta é perpendicular a um plano?</a:t>
            </a: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12</a:t>
            </a:fld>
            <a:endParaRPr lang="pt-BR" noProof="0" dirty="0"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Dessa forma,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 define uma direção que é perpendicular a todas as direções "contidas" no plano 𝛼. </a:t>
            </a: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essa direção é única! De fato, se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 e </a:t>
            </a:r>
            <a:r>
              <a:rPr lang="pt-BR" sz="2400" noProof="0" dirty="0" err="1">
                <a:solidFill>
                  <a:schemeClr val="dk1"/>
                </a:solidFill>
              </a:rPr>
              <a:t>s</a:t>
            </a:r>
            <a:r>
              <a:rPr lang="pt-BR" sz="2400" noProof="0" dirty="0">
                <a:solidFill>
                  <a:schemeClr val="dk1"/>
                </a:solidFill>
              </a:rPr>
              <a:t> são retas perpendiculares a um mesmo plano, então elas são paralelas entre si. </a:t>
            </a: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Conclusão: a direção perpendicular a um plano caracteriza esse plano.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a diferença entre os termos </a:t>
            </a:r>
            <a:r>
              <a:rPr lang="pt-BR" sz="2400" b="1" noProof="0" dirty="0">
                <a:solidFill>
                  <a:srgbClr val="FF9900"/>
                </a:solidFill>
              </a:rPr>
              <a:t>perpendicular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b="1" noProof="0" dirty="0">
                <a:solidFill>
                  <a:srgbClr val="FF9900"/>
                </a:solidFill>
              </a:rPr>
              <a:t>normal</a:t>
            </a:r>
            <a:r>
              <a:rPr lang="pt-BR" sz="2400" noProof="0" dirty="0">
                <a:solidFill>
                  <a:schemeClr val="dk1"/>
                </a:solidFill>
              </a:rPr>
              <a:t> e </a:t>
            </a:r>
            <a:r>
              <a:rPr lang="pt-BR" sz="2400" b="1" noProof="0" dirty="0">
                <a:solidFill>
                  <a:srgbClr val="FF9900"/>
                </a:solidFill>
              </a:rPr>
              <a:t>ortogonal</a:t>
            </a:r>
            <a:r>
              <a:rPr lang="pt-BR" sz="2400" noProof="0" dirty="0">
                <a:solidFill>
                  <a:schemeClr val="dk1"/>
                </a:solidFill>
              </a:rPr>
              <a:t>?</a:t>
            </a: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13</a:t>
            </a:fld>
            <a:endParaRPr lang="pt-BR" noProof="0" dirty="0"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 noProof="0" dirty="0">
                <a:solidFill>
                  <a:srgbClr val="C62305"/>
                </a:solidFill>
              </a:rPr>
              <a:t>perpendicularidade</a:t>
            </a:r>
            <a:r>
              <a:rPr lang="pt-BR" sz="2400" noProof="0" dirty="0">
                <a:solidFill>
                  <a:schemeClr val="dk1"/>
                </a:solidFill>
              </a:rPr>
              <a:t>. </a:t>
            </a: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Se um vetor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tem a direção de uma reta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, perpendicular a um plano 𝛂, então dizemos que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é um </a:t>
            </a:r>
            <a:r>
              <a:rPr lang="pt-BR" sz="2400" b="1" noProof="0" dirty="0">
                <a:solidFill>
                  <a:srgbClr val="38761D"/>
                </a:solidFill>
              </a:rPr>
              <a:t>vetor normal</a:t>
            </a:r>
            <a:r>
              <a:rPr lang="pt-BR" sz="2400" noProof="0" dirty="0">
                <a:solidFill>
                  <a:schemeClr val="dk1"/>
                </a:solidFill>
              </a:rPr>
              <a:t> ao plano 𝛂.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Podemos usar as ideias desenvolvidas até aqui para escrever a equação de um plano!</a:t>
            </a: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14</a:t>
            </a:fld>
            <a:endParaRPr lang="pt-BR" noProof="0" dirty="0"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Sabendo que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= (</a:t>
            </a:r>
            <a:r>
              <a:rPr lang="pt-BR" sz="2400" noProof="0" dirty="0" err="1">
                <a:solidFill>
                  <a:schemeClr val="dk1"/>
                </a:solidFill>
              </a:rPr>
              <a:t>a,b,c</a:t>
            </a:r>
            <a:r>
              <a:rPr lang="pt-BR" sz="2400" noProof="0" dirty="0">
                <a:solidFill>
                  <a:schemeClr val="dk1"/>
                </a:solidFill>
              </a:rPr>
              <a:t>) é um vetor normal a um plano 𝛂, esse plano fica determinado? </a:t>
            </a: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NÃO!</a:t>
            </a:r>
            <a:r>
              <a:rPr lang="pt-BR" sz="2400" noProof="0" dirty="0">
                <a:solidFill>
                  <a:schemeClr val="dk1"/>
                </a:solidFill>
              </a:rPr>
              <a:t> É preciso conhecer também um ponto do plano 𝛂. Seja (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) um ponto desse plano. </a:t>
            </a: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é a condição para que um ponto genérico (</a:t>
            </a:r>
            <a:r>
              <a:rPr lang="pt-BR" sz="2400" noProof="0" dirty="0" err="1">
                <a:solidFill>
                  <a:schemeClr val="dk1"/>
                </a:solidFill>
              </a:rPr>
              <a:t>x,y,z</a:t>
            </a:r>
            <a:r>
              <a:rPr lang="pt-BR" sz="2400" noProof="0" dirty="0">
                <a:solidFill>
                  <a:schemeClr val="dk1"/>
                </a:solidFill>
              </a:rPr>
              <a:t>) pertença ao plano 𝛂?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15</a:t>
            </a:fld>
            <a:endParaRPr lang="pt-BR" noProof="0" dirty="0"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é a condição para que um ponto genérico (</a:t>
            </a:r>
            <a:r>
              <a:rPr lang="pt-BR" sz="2400" noProof="0" dirty="0" err="1">
                <a:solidFill>
                  <a:schemeClr val="dk1"/>
                </a:solidFill>
              </a:rPr>
              <a:t>x,y,z</a:t>
            </a:r>
            <a:r>
              <a:rPr lang="pt-BR" sz="2400" noProof="0" dirty="0">
                <a:solidFill>
                  <a:schemeClr val="dk1"/>
                </a:solidFill>
              </a:rPr>
              <a:t>) pertença ao plano 𝛂?  </a:t>
            </a: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Os vetores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e (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) devem ser perpendiculares entre si. Dessa forma,  </a:t>
            </a: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16</a:t>
            </a:fld>
            <a:endParaRPr lang="pt-BR" noProof="0" dirty="0"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Como obter o vetor normal a um plano a partir de dois vetores desse plano?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17</a:t>
            </a:fld>
            <a:endParaRPr lang="pt-BR" noProof="0" dirty="0"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 noProof="0" dirty="0">
                <a:solidFill>
                  <a:srgbClr val="FF0000"/>
                </a:solidFill>
              </a:rPr>
              <a:t>PRODUTO VETORIAL!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EXEMPLO:</a:t>
            </a:r>
            <a:r>
              <a:rPr lang="pt-BR" sz="2400" noProof="0" dirty="0">
                <a:solidFill>
                  <a:schemeClr val="dk1"/>
                </a:solidFill>
              </a:rPr>
              <a:t> Encontre um vetor normal ao plano determinado pelos pontos </a:t>
            </a:r>
            <a:r>
              <a:rPr lang="pt-BR" sz="2400" noProof="0" dirty="0" err="1">
                <a:solidFill>
                  <a:schemeClr val="dk1"/>
                </a:solidFill>
              </a:rPr>
              <a:t>P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 = (1,2,3), P</a:t>
            </a:r>
            <a:r>
              <a:rPr lang="pt-BR" sz="2400" baseline="-25000" noProof="0" dirty="0">
                <a:solidFill>
                  <a:schemeClr val="dk1"/>
                </a:solidFill>
              </a:rPr>
              <a:t>1</a:t>
            </a:r>
            <a:r>
              <a:rPr lang="pt-BR" sz="2400" noProof="0" dirty="0">
                <a:solidFill>
                  <a:schemeClr val="dk1"/>
                </a:solidFill>
              </a:rPr>
              <a:t> = (0,1,1) e P</a:t>
            </a:r>
            <a:r>
              <a:rPr lang="pt-BR" sz="2400" baseline="-25000" noProof="0" dirty="0">
                <a:solidFill>
                  <a:schemeClr val="dk1"/>
                </a:solidFill>
              </a:rPr>
              <a:t>2</a:t>
            </a:r>
            <a:r>
              <a:rPr lang="pt-BR" sz="2400" noProof="0" dirty="0">
                <a:solidFill>
                  <a:schemeClr val="dk1"/>
                </a:solidFill>
              </a:rPr>
              <a:t> = (-1,0,-2). </a:t>
            </a: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18</a:t>
            </a:fld>
            <a:endParaRPr lang="pt-BR" noProof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EXEMPLO:</a:t>
            </a:r>
            <a:r>
              <a:rPr lang="pt-BR" sz="2400" noProof="0" dirty="0">
                <a:solidFill>
                  <a:schemeClr val="dk1"/>
                </a:solidFill>
              </a:rPr>
              <a:t> Encontre um vetor normal ao plano determinado pelos pontos </a:t>
            </a:r>
            <a:r>
              <a:rPr lang="pt-BR" sz="2400" noProof="0" dirty="0" err="1">
                <a:solidFill>
                  <a:schemeClr val="dk1"/>
                </a:solidFill>
              </a:rPr>
              <a:t>P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 = (1,2,3), P</a:t>
            </a:r>
            <a:r>
              <a:rPr lang="pt-BR" sz="2400" baseline="-25000" noProof="0" dirty="0">
                <a:solidFill>
                  <a:schemeClr val="dk1"/>
                </a:solidFill>
              </a:rPr>
              <a:t>1</a:t>
            </a:r>
            <a:r>
              <a:rPr lang="pt-BR" sz="2400" noProof="0" dirty="0">
                <a:solidFill>
                  <a:schemeClr val="dk1"/>
                </a:solidFill>
              </a:rPr>
              <a:t> = (0,1,1) e P</a:t>
            </a:r>
            <a:r>
              <a:rPr lang="pt-BR" sz="2400" baseline="-25000" noProof="0" dirty="0">
                <a:solidFill>
                  <a:schemeClr val="dk1"/>
                </a:solidFill>
              </a:rPr>
              <a:t>2</a:t>
            </a:r>
            <a:r>
              <a:rPr lang="pt-BR" sz="2400" noProof="0" dirty="0">
                <a:solidFill>
                  <a:schemeClr val="dk1"/>
                </a:solidFill>
              </a:rPr>
              <a:t> = (-1,0,-2). </a:t>
            </a: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19</a:t>
            </a:fld>
            <a:endParaRPr lang="pt-BR" noProof="0" dirty="0"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como determinar o vetor normal a uma superfície? </a:t>
            </a: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rgbClr val="4A86E8"/>
                </a:solidFill>
              </a:rPr>
              <a:t>Plano tangente!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Computação Gráfica</a:t>
            </a:r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noProof="0" dirty="0"/>
              <a:t>Cálculo de Iluminação</a:t>
            </a:r>
            <a:endParaRPr lang="pt-BR" noProof="0" dirty="0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</a:t>
            </a:fld>
            <a:endParaRPr lang="pt-BR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20</a:t>
            </a:fld>
            <a:endParaRPr lang="pt-BR" noProof="0" dirty="0"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como determinar o vetor normal a uma superfície? </a:t>
            </a: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rgbClr val="4A86E8"/>
                </a:solidFill>
              </a:rPr>
              <a:t>Plano tangente!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Break</a:t>
            </a:r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21</a:t>
            </a:fld>
            <a:endParaRPr lang="pt-BR" noProof="0" dirty="0"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pt-BR" sz="1500" noProof="0" dirty="0" err="1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Adventures</a:t>
            </a: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500" noProof="0" dirty="0" err="1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André </a:t>
            </a:r>
            <a:r>
              <a:rPr lang="pt-BR" sz="1500" noProof="0" dirty="0" err="1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Wally B. 1984</a:t>
            </a: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 (1986)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 noProof="0" dirty="0"/>
              <a:t>Aplicação ao cálculo de iluminação</a:t>
            </a:r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22</a:t>
            </a:fld>
            <a:endParaRPr lang="pt-BR" noProof="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Fontes de Luz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Pontual: </a:t>
            </a:r>
            <a:r>
              <a:rPr lang="pt-BR" sz="2000" i="1" noProof="0" dirty="0"/>
              <a:t>ponto único que emana em todas as direções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Direcional:</a:t>
            </a:r>
            <a:r>
              <a:rPr lang="pt-BR" sz="2000" i="1" noProof="0" dirty="0"/>
              <a:t> usadas para luz do sol ou luar. (Frequentemente como luz principal)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Spot: </a:t>
            </a:r>
            <a:r>
              <a:rPr lang="pt-BR" sz="2000" i="1" noProof="0" dirty="0"/>
              <a:t>foco em um único local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Ambiente:</a:t>
            </a:r>
            <a:r>
              <a:rPr lang="pt-BR" sz="2000" i="1" noProof="0" dirty="0"/>
              <a:t> se espalham por toda parte, igualmente</a:t>
            </a:r>
            <a:endParaRPr lang="pt-BR" sz="2200" i="1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Área</a:t>
            </a:r>
            <a:r>
              <a:rPr lang="pt-BR" i="1" noProof="0" dirty="0"/>
              <a:t>:</a:t>
            </a:r>
            <a:r>
              <a:rPr lang="pt-BR" sz="2000" i="1" noProof="0" dirty="0"/>
              <a:t> emanam de uma área toda.</a:t>
            </a:r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23</a:t>
            </a:fld>
            <a:endParaRPr lang="pt-BR" noProof="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Pontual</a:t>
            </a:r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24</a:t>
            </a:fld>
            <a:endParaRPr lang="pt-BR" noProof="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Emite luz para todas as direções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Definida por uma posição no espaço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Não possui uma direção que caracterize ela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cai com o quadrado da distância</a:t>
            </a:r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Decaimento da Luz Pontual</a:t>
            </a:r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25</a:t>
            </a:fld>
            <a:endParaRPr lang="pt-BR" noProof="0" dirty="0"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 lang="pt-BR" noProof="0" dirty="0"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noProof="0" dirty="0"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lang="pt-BR" sz="11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</a:t>
            </a: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lang="pt-BR" noProof="0" dirty="0"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</a:t>
            </a: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r</a:t>
            </a:r>
            <a:r>
              <a:rPr lang="pt-BR" sz="1800" baseline="300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noProof="0" dirty="0"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Atenuação no X3D para luzes pontuais</a:t>
            </a: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26</a:t>
            </a:fld>
            <a:endParaRPr lang="pt-BR" noProof="0" dirty="0"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 noProof="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lang="pt-BR" sz="2100" noProof="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Direcional</a:t>
            </a:r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27</a:t>
            </a:fld>
            <a:endParaRPr lang="pt-BR" noProof="0"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Todos os raios de luz paralelos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Posição da fonte de luz é irrelevante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Os raios de luz apontam para uma direção específica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constante, independente da distância</a:t>
            </a:r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Spot</a:t>
            </a:r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28</a:t>
            </a:fld>
            <a:endParaRPr lang="pt-BR" noProof="0" dirty="0"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Todos os raios partem de um ponto no espaço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Luz dispersa em um formato de cone em uma certa direção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Pode ter efeitos de penumbra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depende da distância</a:t>
            </a:r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Ambiente</a:t>
            </a:r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29</a:t>
            </a:fld>
            <a:endParaRPr lang="pt-BR" noProof="0"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Na prática é um truque de iluminação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As superfícies recebem essa luz de forma uniforme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O que vimos até agora</a:t>
            </a:r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noProof="0" dirty="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 lang="pt-BR" noProof="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</a:t>
            </a:fld>
            <a:endParaRPr lang="pt-BR" noProof="0" dirty="0"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707511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 lang="pt-BR" noProof="0" dirty="0"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 lang="pt-BR" noProof="0" dirty="0"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 lang="pt-BR" noProof="0" dirty="0"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 lang="pt-BR" noProof="0" dirty="0"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 lang="pt-BR" noProof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O que são Materiais em Computação Gráfica</a:t>
            </a:r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30</a:t>
            </a:fld>
            <a:endParaRPr lang="pt-BR" noProof="0" dirty="0"/>
          </a:p>
        </p:txBody>
      </p:sp>
      <p:sp>
        <p:nvSpPr>
          <p:cNvPr id="55" name="Google Shape;55;p8"/>
          <p:cNvSpPr/>
          <p:nvPr/>
        </p:nvSpPr>
        <p:spPr>
          <a:xfrm>
            <a:off x="6827431" y="5427901"/>
            <a:ext cx="153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[criado por 3dror] 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8" descr="page3image33211408"/>
          <p:cNvPicPr preferRelativeResize="0"/>
          <p:nvPr/>
        </p:nvPicPr>
        <p:blipFill rotWithShape="1">
          <a:blip r:embed="rId3">
            <a:alphaModFix/>
          </a:blip>
          <a:srcRect t="3595"/>
          <a:stretch/>
        </p:blipFill>
        <p:spPr>
          <a:xfrm>
            <a:off x="3192750" y="1744150"/>
            <a:ext cx="2758501" cy="26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 descr="page3image33212032"/>
          <p:cNvPicPr preferRelativeResize="0"/>
          <p:nvPr/>
        </p:nvPicPr>
        <p:blipFill rotWithShape="1">
          <a:blip r:embed="rId4">
            <a:alphaModFix/>
          </a:blip>
          <a:srcRect t="3595"/>
          <a:stretch/>
        </p:blipFill>
        <p:spPr>
          <a:xfrm>
            <a:off x="6213600" y="1744150"/>
            <a:ext cx="2746800" cy="26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 descr="page3image33212448"/>
          <p:cNvPicPr preferRelativeResize="0"/>
          <p:nvPr/>
        </p:nvPicPr>
        <p:blipFill rotWithShape="1">
          <a:blip r:embed="rId5">
            <a:alphaModFix/>
          </a:blip>
          <a:srcRect t="3670"/>
          <a:stretch/>
        </p:blipFill>
        <p:spPr>
          <a:xfrm>
            <a:off x="183600" y="1744150"/>
            <a:ext cx="2758475" cy="26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/>
          <p:nvPr/>
        </p:nvSpPr>
        <p:spPr>
          <a:xfrm>
            <a:off x="183600" y="4403325"/>
            <a:ext cx="27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da xícara</a:t>
            </a:r>
            <a:endParaRPr lang="pt-BR" noProof="0" dirty="0"/>
          </a:p>
        </p:txBody>
      </p:sp>
      <p:sp>
        <p:nvSpPr>
          <p:cNvPr id="60" name="Google Shape;60;p8"/>
          <p:cNvSpPr/>
          <p:nvPr/>
        </p:nvSpPr>
        <p:spPr>
          <a:xfrm>
            <a:off x="3204399" y="4403325"/>
            <a:ext cx="27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Renderizada</a:t>
            </a:r>
          </a:p>
        </p:txBody>
      </p:sp>
      <p:sp>
        <p:nvSpPr>
          <p:cNvPr id="61" name="Google Shape;61;p8"/>
          <p:cNvSpPr/>
          <p:nvPr/>
        </p:nvSpPr>
        <p:spPr>
          <a:xfrm>
            <a:off x="6213499" y="4403325"/>
            <a:ext cx="27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difuso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31</a:t>
            </a:fld>
            <a:endParaRPr lang="pt-BR" noProof="0" dirty="0"/>
          </a:p>
        </p:txBody>
      </p:sp>
      <p:pic>
        <p:nvPicPr>
          <p:cNvPr id="68" name="Google Shape;68;p9" descr="page9image12418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1" y="838986"/>
            <a:ext cx="5994878" cy="449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plástico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32</a:t>
            </a:fld>
            <a:endParaRPr lang="pt-BR" noProof="0" dirty="0"/>
          </a:p>
        </p:txBody>
      </p:sp>
      <p:pic>
        <p:nvPicPr>
          <p:cNvPr id="75" name="Google Shape;75;p10" descr="page10image115780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455" y="844826"/>
            <a:ext cx="5987090" cy="449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pintura </a:t>
            </a:r>
            <a:r>
              <a:rPr lang="pt-BR" noProof="0" dirty="0" err="1"/>
              <a:t>semi-gloss</a:t>
            </a:r>
            <a:r>
              <a:rPr lang="pt-BR" noProof="0" dirty="0"/>
              <a:t> vermelha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33</a:t>
            </a:fld>
            <a:endParaRPr lang="pt-BR" noProof="0" dirty="0"/>
          </a:p>
        </p:txBody>
      </p:sp>
      <p:pic>
        <p:nvPicPr>
          <p:cNvPr id="82" name="Google Shape;82;p11" descr="page11image11657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0" y="838984"/>
            <a:ext cx="599487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Tinta laca mística Ford</a:t>
            </a:r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34</a:t>
            </a:fld>
            <a:endParaRPr lang="pt-BR" noProof="0" dirty="0"/>
          </a:p>
        </p:txBody>
      </p:sp>
      <p:pic>
        <p:nvPicPr>
          <p:cNvPr id="89" name="Google Shape;89;p12" descr="page12image12226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1" y="838985"/>
            <a:ext cx="5994878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espelhado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35</a:t>
            </a:fld>
            <a:endParaRPr lang="pt-BR" noProof="0" dirty="0"/>
          </a:p>
        </p:txBody>
      </p:sp>
      <p:pic>
        <p:nvPicPr>
          <p:cNvPr id="96" name="Google Shape;96;p13" descr="page13image11631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657" y="845130"/>
            <a:ext cx="5986685" cy="449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dourado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36</a:t>
            </a:fld>
            <a:endParaRPr lang="pt-BR" noProof="0" dirty="0"/>
          </a:p>
        </p:txBody>
      </p:sp>
      <p:pic>
        <p:nvPicPr>
          <p:cNvPr id="103" name="Google Shape;103;p14" descr="page14image116528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0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58E6-12C7-5780-8518-E92D8A81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Propriedade dos Materiais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47835-A3EB-B509-5180-7B3FFF43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938" indent="0"/>
            <a:r>
              <a:rPr lang="pt-BR" noProof="0" dirty="0"/>
              <a:t>Principais propriedades:</a:t>
            </a:r>
          </a:p>
          <a:p>
            <a:r>
              <a:rPr lang="pt-BR" noProof="0" dirty="0"/>
              <a:t>Cor Difusa</a:t>
            </a:r>
          </a:p>
          <a:p>
            <a:r>
              <a:rPr lang="pt-BR" noProof="0" dirty="0"/>
              <a:t>Cor Especular</a:t>
            </a:r>
          </a:p>
          <a:p>
            <a:r>
              <a:rPr lang="pt-BR" noProof="0" dirty="0"/>
              <a:t>Brilho</a:t>
            </a:r>
          </a:p>
          <a:p>
            <a:r>
              <a:rPr lang="pt-BR" noProof="0" dirty="0"/>
              <a:t>“Cor Ambiente”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B3DAF-FE21-2F1E-C53E-1DE49FA85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37</a:t>
            </a:fld>
            <a:endParaRPr lang="pt-BR" noProof="0" dirty="0"/>
          </a:p>
        </p:txBody>
      </p:sp>
      <p:pic>
        <p:nvPicPr>
          <p:cNvPr id="1026" name="Picture 2" descr="Download dozens of PBR materials for free - Ejezeta | Material textures,  Free textures, Texture download">
            <a:extLst>
              <a:ext uri="{FF2B5EF4-FFF2-40B4-BE49-F238E27FC236}">
                <a16:creationId xmlns:a16="http://schemas.microsoft.com/office/drawing/2014/main" id="{4E3649B2-09CB-90E5-D919-3AC8039FB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16" y="838984"/>
            <a:ext cx="4496159" cy="44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558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Face</a:t>
            </a:r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38</a:t>
            </a:fld>
            <a:endParaRPr lang="pt-BR" noProof="0" dirty="0"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55778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0</a:t>
            </a:r>
            <a:endParaRPr lang="pt-BR" sz="1900" noProof="0" dirty="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1</a:t>
            </a:r>
            <a:endParaRPr lang="pt-BR" sz="1900" noProof="0" dirty="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2</a:t>
            </a:r>
            <a:endParaRPr lang="pt-BR" sz="1900" noProof="0" dirty="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073763"/>
                </a:solidFill>
              </a:rPr>
              <a:t>V</a:t>
            </a:r>
            <a:r>
              <a:rPr lang="pt-BR" sz="1700" b="1" baseline="-25000" noProof="0" dirty="0">
                <a:solidFill>
                  <a:srgbClr val="073763"/>
                </a:solidFill>
              </a:rPr>
              <a:t>0</a:t>
            </a:r>
            <a:endParaRPr lang="pt-BR" sz="1900" b="1" noProof="0" dirty="0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073763"/>
                </a:solidFill>
              </a:rPr>
              <a:t>V</a:t>
            </a:r>
            <a:r>
              <a:rPr lang="pt-BR" sz="1700" b="1" baseline="-25000" noProof="0" dirty="0">
                <a:solidFill>
                  <a:srgbClr val="073763"/>
                </a:solidFill>
              </a:rPr>
              <a:t>1</a:t>
            </a:r>
            <a:endParaRPr lang="pt-BR" sz="1900" b="1" noProof="0" dirty="0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660000"/>
                </a:solidFill>
              </a:rPr>
              <a:t>N</a:t>
            </a:r>
            <a:endParaRPr lang="pt-BR" sz="1900" b="1" noProof="0" dirty="0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5E8BF2-E663-0CAC-CD10-10E61F04ECEC}"/>
              </a:ext>
            </a:extLst>
          </p:cNvPr>
          <p:cNvGrpSpPr/>
          <p:nvPr/>
        </p:nvGrpSpPr>
        <p:grpSpPr>
          <a:xfrm rot="276566">
            <a:off x="6128829" y="3662160"/>
            <a:ext cx="196787" cy="196787"/>
            <a:chOff x="4224528" y="1490472"/>
            <a:chExt cx="1078992" cy="107899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EEF45CB-5AFB-0B01-B1AF-126F346C09EF}"/>
                </a:ext>
              </a:extLst>
            </p:cNvPr>
            <p:cNvCxnSpPr/>
            <p:nvPr/>
          </p:nvCxnSpPr>
          <p:spPr>
            <a:xfrm>
              <a:off x="4224528" y="1490472"/>
              <a:ext cx="0" cy="10789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2147BE3-8B6B-9FCB-3665-3A5E0CFD0A31}"/>
                </a:ext>
              </a:extLst>
            </p:cNvPr>
            <p:cNvCxnSpPr/>
            <p:nvPr/>
          </p:nvCxnSpPr>
          <p:spPr>
            <a:xfrm>
              <a:off x="4224528" y="1490472"/>
              <a:ext cx="10789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CEB37E-C7A9-5E28-2D4A-0F0090025277}"/>
                </a:ext>
              </a:extLst>
            </p:cNvPr>
            <p:cNvSpPr/>
            <p:nvPr/>
          </p:nvSpPr>
          <p:spPr>
            <a:xfrm>
              <a:off x="4683210" y="1974493"/>
              <a:ext cx="146915" cy="1469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89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Cálculo Local</a:t>
            </a:r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39</a:t>
            </a:fld>
            <a:endParaRPr lang="pt-BR" noProof="0" dirty="0"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Calcular a luz refletida em direção à câmera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Parâmetros:</a:t>
            </a: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Direção do visualizador (</a:t>
            </a:r>
            <a:r>
              <a:rPr lang="pt-BR" sz="1800" noProof="0" dirty="0" err="1"/>
              <a:t>v</a:t>
            </a:r>
            <a:r>
              <a:rPr lang="pt-BR" sz="1800" noProof="0" dirty="0"/>
              <a:t>)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Normal da Superfície (</a:t>
            </a:r>
            <a:r>
              <a:rPr lang="pt-BR" sz="1800" noProof="0" dirty="0" err="1"/>
              <a:t>n</a:t>
            </a:r>
            <a:r>
              <a:rPr lang="pt-BR" sz="1800" noProof="0" dirty="0"/>
              <a:t>)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Direção da luz (l)</a:t>
            </a:r>
            <a:br>
              <a:rPr lang="pt-BR" sz="1800" noProof="0" dirty="0"/>
            </a:br>
            <a:r>
              <a:rPr lang="pt-BR" sz="1600" noProof="0" dirty="0"/>
              <a:t>para cada uma das luzes existentes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Parâmetros da superfície (cor, brilho, ...)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pt-BR" sz="1800" noProof="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rgbClr val="FF0000"/>
                </a:solidFill>
              </a:rPr>
              <a:t>Cuidado para sempre trabalhar com todos os vetores normalizados.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4400"/>
            </a:pPr>
            <a:r>
              <a:rPr lang="pt-BR" noProof="0" dirty="0"/>
              <a:t>Iluminação</a:t>
            </a:r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9827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pt-BR" sz="2000" noProof="0" dirty="0"/>
              <a:t>Iluminação permite perceber a característica de 3D de um objeto</a:t>
            </a: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254" y="2145676"/>
            <a:ext cx="3256945" cy="29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 l="9160" r="8609"/>
          <a:stretch/>
        </p:blipFill>
        <p:spPr>
          <a:xfrm>
            <a:off x="1026701" y="2145676"/>
            <a:ext cx="3209275" cy="29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/>
          <p:nvPr/>
        </p:nvSpPr>
        <p:spPr>
          <a:xfrm>
            <a:off x="2800350" y="3806428"/>
            <a:ext cx="3314700" cy="822722"/>
          </a:xfrm>
          <a:custGeom>
            <a:avLst/>
            <a:gdLst/>
            <a:ahLst/>
            <a:cxnLst/>
            <a:rect l="l" t="t" r="r" b="b"/>
            <a:pathLst>
              <a:path w="2784" h="691" extrusionOk="0">
                <a:moveTo>
                  <a:pt x="0" y="0"/>
                </a:moveTo>
                <a:lnTo>
                  <a:pt x="2784" y="0"/>
                </a:lnTo>
                <a:lnTo>
                  <a:pt x="2784" y="288"/>
                </a:lnTo>
                <a:lnTo>
                  <a:pt x="2592" y="480"/>
                </a:lnTo>
                <a:lnTo>
                  <a:pt x="2352" y="336"/>
                </a:lnTo>
                <a:lnTo>
                  <a:pt x="2064" y="576"/>
                </a:lnTo>
                <a:lnTo>
                  <a:pt x="1728" y="480"/>
                </a:lnTo>
                <a:lnTo>
                  <a:pt x="1542" y="443"/>
                </a:lnTo>
                <a:lnTo>
                  <a:pt x="1316" y="691"/>
                </a:lnTo>
                <a:lnTo>
                  <a:pt x="1019" y="537"/>
                </a:lnTo>
                <a:lnTo>
                  <a:pt x="849" y="520"/>
                </a:lnTo>
                <a:lnTo>
                  <a:pt x="672" y="624"/>
                </a:lnTo>
                <a:lnTo>
                  <a:pt x="384" y="336"/>
                </a:lnTo>
                <a:lnTo>
                  <a:pt x="48" y="432"/>
                </a:lnTo>
                <a:lnTo>
                  <a:pt x="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Reflexão Difusa</a:t>
            </a:r>
            <a:endParaRPr lang="pt-BR" noProof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indent="-17145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pt-BR" noProof="0" dirty="0">
                <a:latin typeface="+mn-lt"/>
                <a:ea typeface="Arial"/>
                <a:cs typeface="Arial"/>
                <a:sym typeface="Arial"/>
              </a:rPr>
              <a:t>A superfície reflete igualmente em todas as direções</a:t>
            </a:r>
            <a:endParaRPr lang="pt-BR" noProof="0" dirty="0">
              <a:latin typeface="+mn-lt"/>
            </a:endParaRPr>
          </a:p>
          <a:p>
            <a:pPr marL="520700" lvl="1" indent="-177800">
              <a:lnSpc>
                <a:spcPct val="90000"/>
              </a:lnSpc>
              <a:spcBef>
                <a:spcPts val="400"/>
              </a:spcBef>
              <a:buSzPts val="1800"/>
              <a:buChar char="•"/>
            </a:pPr>
            <a:r>
              <a:rPr lang="pt-BR" noProof="0" dirty="0">
                <a:latin typeface="+mn-lt"/>
                <a:ea typeface="Arial"/>
                <a:cs typeface="Arial"/>
                <a:sym typeface="Arial"/>
              </a:rPr>
              <a:t>Exemplos: carvão, argila</a:t>
            </a:r>
            <a:endParaRPr lang="pt-BR" noProof="0" dirty="0">
              <a:latin typeface="+mn-lt"/>
            </a:endParaRPr>
          </a:p>
        </p:txBody>
      </p:sp>
      <p:cxnSp>
        <p:nvCxnSpPr>
          <p:cNvPr id="180" name="Google Shape;180;p32"/>
          <p:cNvCxnSpPr/>
          <p:nvPr/>
        </p:nvCxnSpPr>
        <p:spPr>
          <a:xfrm>
            <a:off x="2800350" y="3806428"/>
            <a:ext cx="33147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32"/>
          <p:cNvSpPr txBox="1"/>
          <p:nvPr/>
        </p:nvSpPr>
        <p:spPr>
          <a:xfrm>
            <a:off x="3771901" y="3806428"/>
            <a:ext cx="1178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1800" noProof="0" dirty="0">
                <a:solidFill>
                  <a:srgbClr val="F8F8F8"/>
                </a:solidFill>
                <a:latin typeface="+mn-lt"/>
                <a:ea typeface="Helvetica Neue"/>
                <a:cs typeface="Helvetica Neue"/>
                <a:sym typeface="Helvetica Neue"/>
              </a:rPr>
              <a:t>Superfície</a:t>
            </a:r>
            <a:endParaRPr lang="pt-BR" sz="1100" noProof="0" dirty="0">
              <a:latin typeface="+mn-lt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 rot="10800000" flipH="1">
            <a:off x="4229100" y="3406228"/>
            <a:ext cx="457200" cy="400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32"/>
          <p:cNvCxnSpPr/>
          <p:nvPr/>
        </p:nvCxnSpPr>
        <p:spPr>
          <a:xfrm rot="10800000" flipH="1">
            <a:off x="4229100" y="3577828"/>
            <a:ext cx="571500" cy="228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32"/>
          <p:cNvCxnSpPr/>
          <p:nvPr/>
        </p:nvCxnSpPr>
        <p:spPr>
          <a:xfrm rot="10800000">
            <a:off x="3943200" y="3234928"/>
            <a:ext cx="285900" cy="57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32"/>
          <p:cNvCxnSpPr/>
          <p:nvPr/>
        </p:nvCxnSpPr>
        <p:spPr>
          <a:xfrm rot="10800000">
            <a:off x="3771900" y="3406228"/>
            <a:ext cx="457200" cy="400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32"/>
          <p:cNvCxnSpPr/>
          <p:nvPr/>
        </p:nvCxnSpPr>
        <p:spPr>
          <a:xfrm rot="10800000">
            <a:off x="3657600" y="3577828"/>
            <a:ext cx="571500" cy="228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32"/>
          <p:cNvCxnSpPr/>
          <p:nvPr/>
        </p:nvCxnSpPr>
        <p:spPr>
          <a:xfrm rot="10800000" flipH="1">
            <a:off x="4229100" y="3234928"/>
            <a:ext cx="285900" cy="57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32"/>
          <p:cNvCxnSpPr/>
          <p:nvPr/>
        </p:nvCxnSpPr>
        <p:spPr>
          <a:xfrm rot="10800000">
            <a:off x="4229100" y="3177928"/>
            <a:ext cx="0" cy="628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8498" y="2099073"/>
            <a:ext cx="389333" cy="702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32"/>
          <p:cNvCxnSpPr/>
          <p:nvPr/>
        </p:nvCxnSpPr>
        <p:spPr>
          <a:xfrm rot="10800000" flipH="1">
            <a:off x="4229100" y="2394479"/>
            <a:ext cx="1028700" cy="13548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91" name="Google Shape;191;p32"/>
          <p:cNvSpPr/>
          <p:nvPr/>
        </p:nvSpPr>
        <p:spPr>
          <a:xfrm>
            <a:off x="7772400" y="5181310"/>
            <a:ext cx="1279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800" noProof="0" dirty="0">
                <a:solidFill>
                  <a:schemeClr val="dk1"/>
                </a:solidFill>
              </a:rPr>
              <a:t>Fonte: Adam Finkelstein</a:t>
            </a:r>
            <a:endParaRPr lang="pt-BR" sz="1100" noProof="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Difusa</a:t>
            </a:r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noProof="0" dirty="0"/>
              <a:t>Na reflexão difusa a luz é espalhada uniformemente em todas as direções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noProof="0" dirty="0"/>
              <a:t>A cor da superfície é a mesma olhando de qualquer direção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lang="pt-BR" noProof="0" dirty="0"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41</a:t>
            </a:fld>
            <a:endParaRPr lang="pt-BR" noProof="0" dirty="0"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4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pt.wikipedia.org</a:t>
            </a: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/wiki/</a:t>
            </a:r>
            <a:r>
              <a:rPr lang="pt-BR" sz="14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Lei_do_Cosseno_de_Lambert</a:t>
            </a:r>
            <a:endParaRPr lang="pt-BR" sz="14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</a:t>
            </a:r>
            <a:r>
              <a:rPr lang="pt-BR" sz="16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pt-BR" sz="16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a direção de incidência da luz e a normal da superfície, reta perpendicular a esta."</a:t>
            </a:r>
            <a:endParaRPr lang="pt-BR" noProof="0" dirty="0"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 lang="pt-BR" noProof="0" dirty="0"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 lang="pt-BR" noProof="0" dirty="0"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 noProof="0" dirty="0">
                <a:solidFill>
                  <a:schemeClr val="dk1"/>
                </a:solidFill>
              </a:rPr>
              <a:t>é</a:t>
            </a: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 lang="pt-BR" noProof="0" dirty="0"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3" grpId="0" animBg="1"/>
      <p:bldP spid="385" grpId="0"/>
      <p:bldP spid="387" grpId="0"/>
      <p:bldP spid="38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Superfície Perpendicular </a:t>
            </a:r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Podemos usar o produto escalar de dois vetores para descobrir o quanto uma superfície está </a:t>
            </a:r>
            <a:r>
              <a:rPr lang="pt-BR"/>
              <a:t>perpendicular a</a:t>
            </a:r>
            <a:r>
              <a:rPr lang="pt-BR" noProof="0"/>
              <a:t> </a:t>
            </a:r>
            <a:r>
              <a:rPr lang="pt-BR" noProof="0" dirty="0"/>
              <a:t>algo (luz, ponto de vista)</a:t>
            </a:r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42</a:t>
            </a:fld>
            <a:endParaRPr lang="pt-BR" noProof="0" dirty="0"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391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Propriedades </a:t>
            </a:r>
            <a:r>
              <a:rPr lang="pt-BR" noProof="0" dirty="0" err="1"/>
              <a:t>Lambertianas</a:t>
            </a:r>
            <a:r>
              <a:rPr lang="pt-BR" noProof="0" dirty="0"/>
              <a:t> (Difusas)</a:t>
            </a:r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aparência da cor e brilho independente da direção de visualização</a:t>
            </a:r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43</a:t>
            </a:fld>
            <a:endParaRPr lang="pt-BR" noProof="0" dirty="0"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 lang="pt-BR" noProof="0" dirty="0"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 lang="pt-BR" noProof="0" dirty="0"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 lang="pt-BR" noProof="0" dirty="0"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/>
      <p:bldP spid="403" grpId="0"/>
      <p:bldP spid="40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Propriedades </a:t>
            </a:r>
            <a:r>
              <a:rPr lang="pt-BR" noProof="0" dirty="0" err="1"/>
              <a:t>Lambertianas</a:t>
            </a:r>
            <a:r>
              <a:rPr lang="pt-BR" noProof="0" dirty="0"/>
              <a:t> (Difusas)</a:t>
            </a:r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Leva a uma aparência fosca</a:t>
            </a:r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44</a:t>
            </a:fld>
            <a:endParaRPr lang="pt-BR" noProof="0" dirty="0"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</a:t>
            </a: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variando de 0 até 1</a:t>
            </a:r>
            <a:endParaRPr lang="pt-BR" noProof="0" dirty="0"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docs.arnoldrenderer.com</a:t>
            </a: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/display/A5AFMUG/</a:t>
            </a: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</a:t>
            </a:r>
            <a:endParaRPr lang="pt-BR" noProof="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noProof="0" dirty="0">
                <a:latin typeface="Arial"/>
                <a:ea typeface="Arial"/>
                <a:cs typeface="Arial"/>
                <a:sym typeface="Arial"/>
              </a:rPr>
              <a:t>Reflexão Especular</a:t>
            </a:r>
            <a:endParaRPr lang="pt-BR" noProof="0" dirty="0"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noProof="0" dirty="0">
                <a:latin typeface="+mj-lt"/>
                <a:ea typeface="Arial"/>
                <a:cs typeface="Arial"/>
                <a:sym typeface="Arial"/>
              </a:rPr>
              <a:t>Reflexão é mais intensa no ângulo que espelha o raio</a:t>
            </a:r>
            <a:endParaRPr lang="pt-BR" noProof="0" dirty="0">
              <a:latin typeface="+mj-lt"/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noProof="0" dirty="0">
                <a:latin typeface="+mj-lt"/>
                <a:ea typeface="Arial"/>
                <a:cs typeface="Arial"/>
                <a:sym typeface="Arial"/>
              </a:rPr>
              <a:t>Exemplos: espelhos, metais</a:t>
            </a:r>
            <a:endParaRPr lang="pt-BR" noProof="0" dirty="0">
              <a:latin typeface="+mj-lt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5711332" y="2850122"/>
            <a:ext cx="2443163" cy="1326118"/>
          </a:xfrm>
          <a:custGeom>
            <a:avLst/>
            <a:gdLst/>
            <a:ahLst/>
            <a:cxnLst/>
            <a:rect l="l" t="t" r="r" b="b"/>
            <a:pathLst>
              <a:path w="43200" h="22276" fill="none" extrusionOk="0">
                <a:moveTo>
                  <a:pt x="6" y="22112"/>
                </a:moveTo>
                <a:cubicBezTo>
                  <a:pt x="2" y="21942"/>
                  <a:pt x="0" y="2177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825"/>
                  <a:pt x="43196" y="22050"/>
                  <a:pt x="43189" y="22276"/>
                </a:cubicBezTo>
              </a:path>
              <a:path w="43200" h="22276" extrusionOk="0">
                <a:moveTo>
                  <a:pt x="6" y="22112"/>
                </a:moveTo>
                <a:cubicBezTo>
                  <a:pt x="2" y="21942"/>
                  <a:pt x="0" y="2177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825"/>
                  <a:pt x="43196" y="22050"/>
                  <a:pt x="43189" y="22276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5767292" y="2919179"/>
            <a:ext cx="2314575" cy="1240527"/>
          </a:xfrm>
          <a:custGeom>
            <a:avLst/>
            <a:gdLst/>
            <a:ahLst/>
            <a:cxnLst/>
            <a:rect l="l" t="t" r="r" b="b"/>
            <a:pathLst>
              <a:path w="43200" h="21935" fill="none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711"/>
                  <a:pt x="43199" y="21823"/>
                  <a:pt x="43197" y="21935"/>
                </a:cubicBezTo>
              </a:path>
              <a:path w="43200" h="21935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711"/>
                  <a:pt x="43199" y="21823"/>
                  <a:pt x="43197" y="21935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5308900" y="4176478"/>
            <a:ext cx="3314700" cy="822722"/>
          </a:xfrm>
          <a:custGeom>
            <a:avLst/>
            <a:gdLst/>
            <a:ahLst/>
            <a:cxnLst/>
            <a:rect l="l" t="t" r="r" b="b"/>
            <a:pathLst>
              <a:path w="2784" h="691" extrusionOk="0">
                <a:moveTo>
                  <a:pt x="0" y="0"/>
                </a:moveTo>
                <a:lnTo>
                  <a:pt x="2784" y="0"/>
                </a:lnTo>
                <a:lnTo>
                  <a:pt x="2784" y="288"/>
                </a:lnTo>
                <a:lnTo>
                  <a:pt x="2592" y="480"/>
                </a:lnTo>
                <a:lnTo>
                  <a:pt x="2352" y="336"/>
                </a:lnTo>
                <a:lnTo>
                  <a:pt x="2064" y="576"/>
                </a:lnTo>
                <a:lnTo>
                  <a:pt x="1728" y="480"/>
                </a:lnTo>
                <a:lnTo>
                  <a:pt x="1542" y="443"/>
                </a:lnTo>
                <a:lnTo>
                  <a:pt x="1316" y="691"/>
                </a:lnTo>
                <a:lnTo>
                  <a:pt x="1019" y="537"/>
                </a:lnTo>
                <a:lnTo>
                  <a:pt x="849" y="520"/>
                </a:lnTo>
                <a:lnTo>
                  <a:pt x="672" y="624"/>
                </a:lnTo>
                <a:lnTo>
                  <a:pt x="384" y="336"/>
                </a:lnTo>
                <a:lnTo>
                  <a:pt x="48" y="432"/>
                </a:lnTo>
                <a:lnTo>
                  <a:pt x="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33"/>
          <p:cNvCxnSpPr/>
          <p:nvPr/>
        </p:nvCxnSpPr>
        <p:spPr>
          <a:xfrm>
            <a:off x="5308900" y="4176478"/>
            <a:ext cx="3214688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3"/>
          <p:cNvSpPr/>
          <p:nvPr/>
        </p:nvSpPr>
        <p:spPr>
          <a:xfrm>
            <a:off x="5888734" y="3048957"/>
            <a:ext cx="2057400" cy="1101394"/>
          </a:xfrm>
          <a:custGeom>
            <a:avLst/>
            <a:gdLst/>
            <a:ahLst/>
            <a:cxnLst/>
            <a:rect l="l" t="t" r="r" b="b"/>
            <a:pathLst>
              <a:path w="43200" h="21766" fill="none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</a:path>
              <a:path w="43200" h="21766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5456538" y="2281005"/>
            <a:ext cx="1394222" cy="1869281"/>
          </a:xfrm>
          <a:custGeom>
            <a:avLst/>
            <a:gdLst/>
            <a:ahLst/>
            <a:cxnLst/>
            <a:rect l="l" t="t" r="r" b="b"/>
            <a:pathLst>
              <a:path w="1171" h="1570" extrusionOk="0">
                <a:moveTo>
                  <a:pt x="1171" y="1506"/>
                </a:moveTo>
                <a:cubicBezTo>
                  <a:pt x="1083" y="1570"/>
                  <a:pt x="689" y="1267"/>
                  <a:pt x="500" y="1072"/>
                </a:cubicBezTo>
                <a:cubicBezTo>
                  <a:pt x="311" y="877"/>
                  <a:pt x="70" y="499"/>
                  <a:pt x="35" y="333"/>
                </a:cubicBezTo>
                <a:cubicBezTo>
                  <a:pt x="0" y="167"/>
                  <a:pt x="140" y="0"/>
                  <a:pt x="292" y="74"/>
                </a:cubicBezTo>
                <a:cubicBezTo>
                  <a:pt x="444" y="148"/>
                  <a:pt x="800" y="536"/>
                  <a:pt x="946" y="775"/>
                </a:cubicBezTo>
                <a:cubicBezTo>
                  <a:pt x="1092" y="1014"/>
                  <a:pt x="1124" y="1354"/>
                  <a:pt x="1171" y="150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280450" y="4176476"/>
            <a:ext cx="1428750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1800" noProof="0" dirty="0">
                <a:solidFill>
                  <a:srgbClr val="F8F8F8"/>
                </a:solidFill>
                <a:latin typeface="+mn-lt"/>
                <a:ea typeface="Helvetica Neue"/>
                <a:cs typeface="Helvetica Neue"/>
                <a:sym typeface="Helvetica Neue"/>
              </a:rPr>
              <a:t>Superfície</a:t>
            </a:r>
            <a:endParaRPr lang="pt-BR" sz="1100" noProof="0" dirty="0">
              <a:latin typeface="+mn-lt"/>
            </a:endParaRPr>
          </a:p>
        </p:txBody>
      </p:sp>
      <p:cxnSp>
        <p:nvCxnSpPr>
          <p:cNvPr id="206" name="Google Shape;206;p33"/>
          <p:cNvCxnSpPr/>
          <p:nvPr/>
        </p:nvCxnSpPr>
        <p:spPr>
          <a:xfrm rot="10800000">
            <a:off x="5616897" y="2442478"/>
            <a:ext cx="1191000" cy="161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33"/>
          <p:cNvCxnSpPr/>
          <p:nvPr/>
        </p:nvCxnSpPr>
        <p:spPr>
          <a:xfrm rot="10800000">
            <a:off x="5830122" y="3746935"/>
            <a:ext cx="949200" cy="34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33"/>
          <p:cNvCxnSpPr/>
          <p:nvPr/>
        </p:nvCxnSpPr>
        <p:spPr>
          <a:xfrm rot="10800000" flipH="1">
            <a:off x="6922197" y="3480816"/>
            <a:ext cx="984300" cy="61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33"/>
          <p:cNvCxnSpPr/>
          <p:nvPr/>
        </p:nvCxnSpPr>
        <p:spPr>
          <a:xfrm rot="10800000" flipH="1">
            <a:off x="6894814" y="2647716"/>
            <a:ext cx="714375" cy="142875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0" name="Google Shape;210;p33"/>
          <p:cNvCxnSpPr/>
          <p:nvPr/>
        </p:nvCxnSpPr>
        <p:spPr>
          <a:xfrm rot="10800000">
            <a:off x="6503097" y="2983472"/>
            <a:ext cx="357188" cy="10715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051" y="2004779"/>
            <a:ext cx="389763" cy="704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>
            <a:off x="7772400" y="5181310"/>
            <a:ext cx="1279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800" noProof="0" dirty="0">
                <a:solidFill>
                  <a:schemeClr val="dk1"/>
                </a:solidFill>
              </a:rPr>
              <a:t>Fonte: Adam Finkelstein</a:t>
            </a:r>
            <a:endParaRPr lang="pt-BR" sz="11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6F8D3FD-B7AF-A300-C2A8-9F5A5440767F}"/>
              </a:ext>
            </a:extLst>
          </p:cNvPr>
          <p:cNvSpPr/>
          <p:nvPr/>
        </p:nvSpPr>
        <p:spPr>
          <a:xfrm rot="19315474">
            <a:off x="5705568" y="1998635"/>
            <a:ext cx="902834" cy="23304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Intensidade depende da direção de visualização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Maior intensidade de brilho quando o ângulo de reflexão é o mesmo do ângulo de incidência em relação a normal da superfície.</a:t>
            </a:r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46</a:t>
            </a:fld>
            <a:endParaRPr lang="pt-BR" noProof="0" dirty="0"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0" y="838985"/>
            <a:ext cx="8854689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Quando próximo ao ângulo de incidência, maior brilho.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O quão "próximo" é medido pelo produto escalar dos vetores unitários.</a:t>
            </a:r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47</a:t>
            </a:fld>
            <a:endParaRPr lang="pt-BR" noProof="0" dirty="0"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 noProof="0" dirty="0" err="1">
                <a:solidFill>
                  <a:schemeClr val="dk1"/>
                </a:solidFill>
              </a:rPr>
              <a:t>especularidade</a:t>
            </a:r>
            <a:endParaRPr lang="pt-BR" sz="18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 lang="pt-BR" noProof="0" dirty="0"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/>
              <a:t>expoente de reflexão especular</a:t>
            </a:r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8" grpId="0"/>
      <p:bldP spid="4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noProof="0" dirty="0"/>
              <a:t>maior </a:t>
            </a:r>
            <a:r>
              <a:rPr lang="pt-BR" sz="1800" noProof="0" dirty="0" err="1"/>
              <a:t>p</a:t>
            </a:r>
            <a:r>
              <a:rPr lang="pt-BR" sz="1800" noProof="0" dirty="0"/>
              <a:t>, brilho mais concentrado  </a:t>
            </a:r>
            <a:endParaRPr lang="pt-BR" noProof="0" dirty="0"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48</a:t>
            </a:fld>
            <a:endParaRPr lang="pt-BR" noProof="0" dirty="0"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</a:t>
            </a:r>
            <a:r>
              <a:rPr lang="pt-BR" sz="1800" b="0" noProof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pt-BR" sz="1800" b="0" baseline="-25000" noProof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 lang="pt-BR" noProof="0" dirty="0"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Região Saturada de Brilho</a:t>
            </a:r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Aumentar o expoente </a:t>
            </a:r>
            <a:r>
              <a:rPr lang="pt-BR" noProof="0" dirty="0" err="1"/>
              <a:t>p</a:t>
            </a:r>
            <a:r>
              <a:rPr lang="pt-BR" noProof="0" dirty="0"/>
              <a:t> irá estreitar a região saturada de brilho</a:t>
            </a:r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49</a:t>
            </a:fld>
            <a:endParaRPr lang="pt-BR" noProof="0" dirty="0"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Quais outros efeitos existem?</a:t>
            </a:r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</a:t>
            </a:fld>
            <a:endParaRPr lang="pt-BR" noProof="0" dirty="0"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</a:t>
            </a:r>
            <a:r>
              <a:rPr lang="pt-BR" sz="1400" b="1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Feast</a:t>
            </a: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,” 2009. [Blender /</a:t>
            </a:r>
            <a:r>
              <a:rPr lang="pt-BR" sz="1400" b="1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VRay</a:t>
            </a: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 lang="pt-BR" sz="14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Reflexão/Iluminação Ambiente</a:t>
            </a:r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Reflexão/Iluminação que não depende de nada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Adiciona uma cor constante a superfície para compensar qualquer falta de iluminação, preenchendo regiões escurecidas</a:t>
            </a:r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50</a:t>
            </a:fld>
            <a:endParaRPr lang="pt-BR" noProof="0" dirty="0"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697437" y="2376409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  <p:sp>
        <p:nvSpPr>
          <p:cNvPr id="472" name="Google Shape;472;p44"/>
          <p:cNvSpPr/>
          <p:nvPr/>
        </p:nvSpPr>
        <p:spPr>
          <a:xfrm>
            <a:off x="5332539" y="3647592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 lang="pt-BR" noProof="0" dirty="0"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33509" y="2899692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29001" y="3445473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 lang="pt-BR" noProof="0" dirty="0"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16621" y="2861073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695565-15C3-85E9-ADC6-8B5994C2CFD8}"/>
              </a:ext>
            </a:extLst>
          </p:cNvPr>
          <p:cNvSpPr txBox="1"/>
          <p:nvPr/>
        </p:nvSpPr>
        <p:spPr>
          <a:xfrm>
            <a:off x="3293316" y="4857988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Obs</a:t>
            </a:r>
            <a:r>
              <a:rPr lang="pt-BR" noProof="0" dirty="0"/>
              <a:t>: A intensidade luminosa para iluminação ambiente é em geral um parâmetro específico para a luz.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Modelo de Reflexão </a:t>
            </a:r>
            <a:r>
              <a:rPr lang="pt-BR" noProof="0" dirty="0" err="1"/>
              <a:t>Blinn</a:t>
            </a:r>
            <a:r>
              <a:rPr lang="pt-BR" noProof="0" dirty="0"/>
              <a:t>-Phong</a:t>
            </a:r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   Ambiente    +      Difusa      +   Especular    = Reflexão Phong</a:t>
            </a:r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51</a:t>
            </a:fld>
            <a:endParaRPr lang="pt-BR" noProof="0" dirty="0"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 noProof="0" dirty="0" err="1"/>
              <a:t>Shading</a:t>
            </a:r>
            <a:r>
              <a:rPr lang="pt-BR" noProof="0" dirty="0"/>
              <a:t> em Malhas de Triângulos</a:t>
            </a:r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52</a:t>
            </a:fld>
            <a:endParaRPr lang="pt-BR" noProof="0" dirty="0"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Infelizmente não conheço nenhuma tradução adequada.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 tradução usada é "sombreamento", mas fica estranha.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Prefiro "</a:t>
            </a:r>
            <a:r>
              <a:rPr lang="pt-BR" noProof="0" dirty="0" err="1"/>
              <a:t>tonalização</a:t>
            </a:r>
            <a:r>
              <a:rPr lang="pt-BR" noProof="0" dirty="0"/>
              <a:t>" mas não é muito usado</a:t>
            </a:r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www.oxfordlearnersdictionaries.com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shading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 err="1"/>
              <a:t>Shading</a:t>
            </a:r>
            <a:r>
              <a:rPr lang="pt-BR" noProof="0" dirty="0"/>
              <a:t> em Triângulos, Vértices e Pixels</a:t>
            </a:r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triângulo (flat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 lang="pt-BR" noProof="0" dirty="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lang="pt-BR" sz="2200" noProof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vértice ("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Gouraud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 lang="pt-BR" noProof="0" dirty="0"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lang="pt-BR" sz="2200" noProof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pixel ("Phong"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 lang="pt-BR" noProof="0" dirty="0"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53</a:t>
            </a:fld>
            <a:endParaRPr lang="pt-BR" noProof="0" dirty="0"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 err="1"/>
              <a:t>Shading</a:t>
            </a:r>
            <a:r>
              <a:rPr lang="pt-BR" noProof="0" dirty="0"/>
              <a:t> em Triângulos, Vértices e Pixels</a:t>
            </a:r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54</a:t>
            </a:fld>
            <a:endParaRPr lang="pt-BR" noProof="0" dirty="0"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Tipo de </a:t>
            </a:r>
            <a:r>
              <a:rPr lang="pt-BR" noProof="0" dirty="0" err="1"/>
              <a:t>Shading</a:t>
            </a:r>
            <a:r>
              <a:rPr lang="pt-BR" noProof="0" dirty="0"/>
              <a:t>:          Flat           </a:t>
            </a:r>
            <a:r>
              <a:rPr lang="pt-BR" noProof="0" dirty="0" err="1"/>
              <a:t>Gouraud</a:t>
            </a:r>
            <a:r>
              <a:rPr lang="pt-BR" noProof="0" dirty="0"/>
              <a:t>         Phong</a:t>
            </a:r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</a:t>
            </a:r>
            <a:r>
              <a:rPr lang="pt-BR" sz="1100" noProof="0" dirty="0" err="1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Happyman</a:t>
            </a:r>
            <a:r>
              <a:rPr lang="pt-BR" sz="1100" noProof="0" dirty="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, http://cg2010studio.com/ </a:t>
            </a:r>
            <a:endParaRPr lang="pt-BR" sz="11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 lang="pt-BR" noProof="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Normais por Face</a:t>
            </a:r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55</a:t>
            </a:fld>
            <a:endParaRPr lang="pt-BR" noProof="0" dirty="0"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Normais por Vértice</a:t>
            </a:r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56</a:t>
            </a:fld>
            <a:endParaRPr lang="pt-BR" noProof="0" dirty="0"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Vértice</a:t>
            </a:r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Melhor obter normais da geometria desejada, por exemplo: uma esfera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sz="19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Senão inferir as normais das faces dos triângulos</a:t>
            </a:r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57</a:t>
            </a:fld>
            <a:endParaRPr lang="pt-BR" noProof="0" dirty="0"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Proposta mais simples: Médias das normais das faces ao redor</a:t>
            </a:r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0</a:t>
              </a:r>
              <a:endParaRPr lang="pt-BR" baseline="-25000" noProof="0" dirty="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1</a:t>
              </a:r>
              <a:endParaRPr lang="pt-BR" baseline="-25000" noProof="0" dirty="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2</a:t>
              </a:r>
              <a:endParaRPr lang="pt-BR" baseline="-25000" noProof="0" dirty="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3</a:t>
              </a:r>
              <a:endParaRPr lang="pt-BR" baseline="-25000" noProof="0" dirty="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4</a:t>
              </a:r>
              <a:endParaRPr lang="pt-BR" baseline="-25000" noProof="0" dirty="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5</a:t>
              </a:r>
              <a:endParaRPr lang="pt-BR" baseline="-25000" noProof="0" dirty="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0" dirty="0" err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 noProof="0" dirty="0" err="1">
                  <a:solidFill>
                    <a:schemeClr val="dk1"/>
                  </a:solidFill>
                </a:rPr>
                <a:t>v</a:t>
              </a:r>
              <a:endParaRPr lang="pt-BR" b="1" baseline="-25000" noProof="0" dirty="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Vértice</a:t>
            </a:r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Interpolação </a:t>
            </a:r>
            <a:r>
              <a:rPr lang="pt-BR" noProof="0" dirty="0" err="1"/>
              <a:t>baricêntrica</a:t>
            </a:r>
            <a:r>
              <a:rPr lang="pt-BR" noProof="0" dirty="0"/>
              <a:t> das normais</a:t>
            </a:r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58</a:t>
            </a:fld>
            <a:endParaRPr lang="pt-BR" noProof="0" dirty="0"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 noProof="0" dirty="0"/>
          </a:p>
        </p:txBody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Suavizando</a:t>
            </a:r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Com essa técnica podemos produzir superfícies que parecem suaves, quando não são.</a:t>
            </a:r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59</a:t>
            </a:fld>
            <a:endParaRPr lang="pt-BR" noProof="0" dirty="0"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Quais outros efeitos existem?</a:t>
            </a:r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6</a:t>
            </a:fld>
            <a:endParaRPr lang="pt-BR" noProof="0" dirty="0"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Smooth</a:t>
            </a:r>
            <a:r>
              <a:rPr lang="pt-BR" noProof="0" dirty="0"/>
              <a:t> </a:t>
            </a:r>
            <a:r>
              <a:rPr lang="pt-BR" noProof="0" dirty="0" err="1"/>
              <a:t>Shading</a:t>
            </a:r>
            <a:endParaRPr lang="pt-BR" noProof="0" dirty="0"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60</a:t>
            </a:fld>
            <a:endParaRPr lang="pt-BR" noProof="0" dirty="0"/>
          </a:p>
        </p:txBody>
      </p:sp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https://</a:t>
            </a:r>
            <a:r>
              <a:rPr lang="pt-BR" noProof="0" dirty="0" err="1"/>
              <a:t>www.youtube.com</a:t>
            </a:r>
            <a:r>
              <a:rPr lang="pt-BR" noProof="0" dirty="0"/>
              <a:t>/</a:t>
            </a:r>
            <a:r>
              <a:rPr lang="pt-BR" noProof="0" dirty="0" err="1"/>
              <a:t>watch?v</a:t>
            </a:r>
            <a:r>
              <a:rPr lang="pt-BR" noProof="0" dirty="0"/>
              <a:t>=</a:t>
            </a:r>
            <a:r>
              <a:rPr lang="pt-BR" noProof="0" dirty="0" err="1"/>
              <a:t>PMgjVJogIbc</a:t>
            </a:r>
            <a:endParaRPr lang="pt-BR" noProof="0" dirty="0"/>
          </a:p>
        </p:txBody>
      </p:sp>
      <p:pic>
        <p:nvPicPr>
          <p:cNvPr id="2" name="Online Media 1" descr="Smooth Shading">
            <a:hlinkClick r:id="" action="ppaction://media"/>
            <a:extLst>
              <a:ext uri="{FF2B5EF4-FFF2-40B4-BE49-F238E27FC236}">
                <a16:creationId xmlns:a16="http://schemas.microsoft.com/office/drawing/2014/main" id="{8C4A2C8F-EB8B-43AC-4169-DA58EE186B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0726" y="709267"/>
            <a:ext cx="6162548" cy="4621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Fragment</a:t>
            </a:r>
            <a:r>
              <a:rPr lang="pt-BR" noProof="0" dirty="0"/>
              <a:t> </a:t>
            </a:r>
            <a:r>
              <a:rPr lang="pt-BR" noProof="0" dirty="0" err="1"/>
              <a:t>Lighting</a:t>
            </a:r>
            <a:endParaRPr lang="pt-BR" noProof="0" dirty="0"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7148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Um outro ponto no cálculo da cor na superfície é que para luzes pontuais é necessário descobrir a coordenada 3D da posição do pixel sobre o objeto. Porém como já estamos em coordenadas da tela (2D) será necessário interpolar para encontrar essa posição.</a:t>
            </a:r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61</a:t>
            </a:fld>
            <a:endParaRPr lang="pt-BR" noProof="0" dirty="0"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 noProof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lang="pt-BR" sz="7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 noProof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 noProof="0" dirty="0"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intensities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a.k.a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color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fragNormal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fragVert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finalColor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normal in world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coordinates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normalMatrix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transpose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inverse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normalMatrix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fragNormal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fragment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(pixel) in world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coordinates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fragVert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vector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pixels surface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light.position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cosine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incidence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(normal,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(normal));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clamp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final color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pixel,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based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incidence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intensities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light: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light.intensities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texture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 texture(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finalColor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light.intensities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surfaceColor.rgb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surfaceColor.a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X3D : Material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noProof="0" dirty="0"/>
              <a:t>O nó </a:t>
            </a:r>
            <a:r>
              <a:rPr lang="pt-BR" sz="1800" b="1" noProof="0" dirty="0"/>
              <a:t>Material</a:t>
            </a:r>
            <a:r>
              <a:rPr lang="pt-BR" sz="1800" noProof="0" dirty="0"/>
              <a:t> especifica propriedades de material de superfície para nós de geometria associados e é usado pelas equações de iluminação X3D durante a renderização.</a:t>
            </a:r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62</a:t>
            </a:fld>
            <a:endParaRPr lang="pt-BR" noProof="0" dirty="0"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343678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pt-BR" noProof="1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>
                <a:solidFill>
                  <a:schemeClr val="tx1"/>
                </a:solidFill>
              </a:rPr>
              <a:t>	SFFloat	[in,out]	ambientIntensity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>
                <a:solidFill>
                  <a:schemeClr val="tx1"/>
                </a:solidFill>
              </a:rPr>
              <a:t>	SFColor	[in,out]	diffuseColor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SFColor	[in,out]	emissiveColor 	0 0 0 	[0,1]</a:t>
            </a:r>
            <a:r>
              <a:rPr lang="pt-BR" noProof="1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noProof="1"/>
              <a:t>	SFNode	[in,out]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SFFloat	[in,out]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SFColor	[in,out]	specularColor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SFFloat	[in,out]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pt-BR" noProof="1"/>
              <a:t>}</a:t>
            </a:r>
            <a:endParaRPr lang="pt-BR" sz="11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15051-3FA6-5C0E-1005-F5C46E273174}"/>
              </a:ext>
            </a:extLst>
          </p:cNvPr>
          <p:cNvSpPr txBox="1"/>
          <p:nvPr/>
        </p:nvSpPr>
        <p:spPr>
          <a:xfrm>
            <a:off x="691966" y="5324284"/>
            <a:ext cx="7463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noProof="0" dirty="0">
                <a:hlinkClick r:id="rId3"/>
              </a:rPr>
              <a:t>https://www.web3d.org/documents/specifications/19775-1/V3.3/Part01/components/shape.html#Material</a:t>
            </a:r>
            <a:r>
              <a:rPr lang="pt-BR" sz="1200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906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Novos Nós X3D : NavigationInfo</a:t>
            </a:r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80238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noProof="0" dirty="0"/>
              <a:t>O campo do </a:t>
            </a:r>
            <a:r>
              <a:rPr lang="pt-BR" sz="1800" b="1" noProof="0" dirty="0"/>
              <a:t>headlight</a:t>
            </a:r>
            <a:r>
              <a:rPr lang="pt-BR" sz="1800" noProof="0" dirty="0"/>
              <a:t> especifica se um navegador deve acender uma luz direcional que sempre aponta na direção que o usuário está olhando. Definir este campo como TRUE faz com que o visualizador forneça sempre uma luz do ponto de vista do usuário. A luz headlight deve ser direcional, ter intensidade = 1, cor = (1, 1, 1), ambientIntensity = 0.0 e direção = (0, 0, −1).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8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800" noProof="0" dirty="0"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63</a:t>
            </a:fld>
            <a:endParaRPr lang="pt-BR" noProof="0" dirty="0"/>
          </a:p>
        </p:txBody>
      </p:sp>
      <p:sp>
        <p:nvSpPr>
          <p:cNvPr id="218" name="Google Shape;218;p25"/>
          <p:cNvSpPr txBox="1"/>
          <p:nvPr/>
        </p:nvSpPr>
        <p:spPr>
          <a:xfrm>
            <a:off x="422081" y="2641362"/>
            <a:ext cx="8188200" cy="26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NavigationInfo : X3DBindableNode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[in]     set_bind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[in,out] avatarSize      [0.25 1.6 0.75]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[in,out] headlight       TRUE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[in,out] metadata        NULL            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[in,out] speed           1.0            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 [in,out] transitionTime  1.0               [0, 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MFString [in,out] transitionType  ["LINEAR"]        ["TELEPORT","LINEAR", "ANIMATE",...]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MFString [in,out] type            ["EXAMINE" "ANY"] ["ANY","WALK","EXAMINE","FLY","LOOKAT","NONE","EXPLORE",...]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[in,out] visibilityLimit 0.0            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 [out]    bindTime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[out]    isBound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[out]    transitionComplete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D95C1-4A18-F03C-3862-F042E2CF3B8D}"/>
              </a:ext>
            </a:extLst>
          </p:cNvPr>
          <p:cNvSpPr txBox="1"/>
          <p:nvPr/>
        </p:nvSpPr>
        <p:spPr>
          <a:xfrm>
            <a:off x="390550" y="5324284"/>
            <a:ext cx="7948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noProof="0" dirty="0">
                <a:hlinkClick r:id="rId3"/>
              </a:rPr>
              <a:t>https://www.web3d.org/documents/specifications/19775-1/V3.3/Part01/components/navigation.html#NavigationInfo</a:t>
            </a:r>
            <a:r>
              <a:rPr lang="pt-BR" sz="1200" noProof="0" dirty="0"/>
              <a:t>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Novos Nós X3D : </a:t>
            </a:r>
            <a:r>
              <a:rPr lang="pt-BR" noProof="0" dirty="0" err="1"/>
              <a:t>DirectionalLight</a:t>
            </a:r>
            <a:endParaRPr lang="pt-BR" noProof="0" dirty="0"/>
          </a:p>
        </p:txBody>
      </p:sp>
      <p:sp>
        <p:nvSpPr>
          <p:cNvPr id="225" name="Google Shape;225;p26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9644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noProof="0" dirty="0"/>
              <a:t>Define uma fonte de luz direcional que ilumina ao longo de raios paralelos em um determinado vetor tridimensional. Possui os campos básicos </a:t>
            </a:r>
            <a:r>
              <a:rPr lang="pt-BR" sz="1800" b="1" noProof="0" dirty="0"/>
              <a:t>ambientIntensity, color, </a:t>
            </a:r>
            <a:r>
              <a:rPr lang="pt-BR" sz="1800" b="1" noProof="0" dirty="0" err="1"/>
              <a:t>intensity</a:t>
            </a:r>
            <a:r>
              <a:rPr lang="pt-BR" sz="1800" noProof="0" dirty="0"/>
              <a:t>. O campo de </a:t>
            </a:r>
            <a:r>
              <a:rPr lang="pt-BR" sz="1800" b="1" noProof="0" dirty="0" err="1"/>
              <a:t>direction</a:t>
            </a:r>
            <a:r>
              <a:rPr lang="pt-BR" sz="1800" noProof="0" dirty="0"/>
              <a:t> especifica o vetor de direção da iluminação que emana da fonte de luz no sistema de coordenadas local. A luz é emitida ao longo de raios paralelos de uma distância infinita.</a:t>
            </a:r>
          </a:p>
        </p:txBody>
      </p:sp>
      <p:sp>
        <p:nvSpPr>
          <p:cNvPr id="226" name="Google Shape;226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64</a:t>
            </a:fld>
            <a:endParaRPr lang="pt-BR" noProof="0" dirty="0"/>
          </a:p>
        </p:txBody>
      </p:sp>
      <p:sp>
        <p:nvSpPr>
          <p:cNvPr id="227" name="Google Shape;227;p26"/>
          <p:cNvSpPr txBox="1"/>
          <p:nvPr/>
        </p:nvSpPr>
        <p:spPr>
          <a:xfrm>
            <a:off x="390550" y="2911540"/>
            <a:ext cx="8188200" cy="17773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DirectionalLight : X3DLightNode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[in,out] ambientIntensity 0    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SFColor [in,out] color            1 1 1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[in,out] direction        0 0 -1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global          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[in,out] intensity        1    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on               TRUE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55004-C3F6-6CA0-718A-BC48E71F1A49}"/>
              </a:ext>
            </a:extLst>
          </p:cNvPr>
          <p:cNvSpPr txBox="1"/>
          <p:nvPr/>
        </p:nvSpPr>
        <p:spPr>
          <a:xfrm>
            <a:off x="573786" y="5279924"/>
            <a:ext cx="76923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noProof="0" dirty="0">
                <a:hlinkClick r:id="rId3"/>
              </a:rPr>
              <a:t>https://www.web3d.org/documents/specifications/19775-1/V3.3/Part01/components/lighting.html#DirectionalLight</a:t>
            </a:r>
            <a:r>
              <a:rPr lang="pt-BR" sz="1100" noProof="0" dirty="0"/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7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I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O</a:t>
            </a:r>
            <a:r>
              <a:rPr lang="pt-BR" sz="1800" baseline="-25000" noProof="0" dirty="0">
                <a:highlight>
                  <a:srgbClr val="FFFFFF"/>
                </a:highlight>
              </a:rPr>
              <a:t>E</a:t>
            </a:r>
            <a:r>
              <a:rPr lang="pt-BR" sz="1100" baseline="-25000" noProof="0" dirty="0">
                <a:highlight>
                  <a:srgbClr val="FFFFFF"/>
                </a:highlight>
              </a:rPr>
              <a:t> 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+ SUM(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L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700" baseline="-250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>
                <a:highlight>
                  <a:srgbClr val="FFFFFF"/>
                </a:highlight>
              </a:rPr>
              <a:t>× (</a:t>
            </a:r>
            <a:r>
              <a:rPr lang="pt-BR" sz="1200" noProof="0" dirty="0" err="1">
                <a:highlight>
                  <a:srgbClr val="FFFFFF"/>
                </a:highlight>
              </a:rPr>
              <a:t>ambient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200" noProof="0" dirty="0" err="1">
                <a:highlight>
                  <a:srgbClr val="FFFFFF"/>
                </a:highlight>
              </a:rPr>
              <a:t>diffuse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200" noProof="0" dirty="0" err="1">
                <a:highlight>
                  <a:srgbClr val="FFFFFF"/>
                </a:highlight>
              </a:rPr>
              <a:t>specular</a:t>
            </a:r>
            <a:r>
              <a:rPr lang="pt-BR" sz="1100" baseline="-25000" noProof="0" dirty="0">
                <a:highlight>
                  <a:srgbClr val="FFFFFF"/>
                </a:highlight>
              </a:rPr>
              <a:t> 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))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noProof="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ambient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ia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D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a</a:t>
            </a:r>
            <a:endParaRPr lang="pt-BR" sz="1800" baseline="-25000" noProof="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100" noProof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diffuse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D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× ( </a:t>
            </a:r>
            <a:r>
              <a:rPr lang="pt-BR" sz="1400" b="1" noProof="0" dirty="0">
                <a:highlight>
                  <a:srgbClr val="FFFFFF"/>
                </a:highlight>
              </a:rPr>
              <a:t>N</a:t>
            </a:r>
            <a:r>
              <a:rPr lang="pt-BR" sz="1200" noProof="0" dirty="0">
                <a:highlight>
                  <a:srgbClr val="FFFFFF"/>
                </a:highlight>
              </a:rPr>
              <a:t> · </a:t>
            </a: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specular</a:t>
            </a:r>
            <a:r>
              <a:rPr lang="pt-BR" sz="1100" b="1" baseline="-25000" noProof="0" dirty="0">
                <a:highlight>
                  <a:srgbClr val="FFFFFF"/>
                </a:highlight>
              </a:rPr>
              <a:t> 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S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× ( </a:t>
            </a:r>
            <a:r>
              <a:rPr lang="pt-BR" sz="1400" b="1" noProof="0" dirty="0">
                <a:highlight>
                  <a:srgbClr val="FFFFFF"/>
                </a:highlight>
              </a:rPr>
              <a:t>N</a:t>
            </a:r>
            <a:r>
              <a:rPr lang="pt-BR" sz="1200" noProof="0" dirty="0">
                <a:highlight>
                  <a:srgbClr val="FFFFFF"/>
                </a:highlight>
              </a:rPr>
              <a:t> · ((</a:t>
            </a: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000" b="1" noProof="0" dirty="0">
                <a:highlight>
                  <a:srgbClr val="FFFFFF"/>
                </a:highlight>
              </a:rPr>
              <a:t>V</a:t>
            </a:r>
            <a:r>
              <a:rPr lang="pt-BR" sz="1200" noProof="0" dirty="0">
                <a:highlight>
                  <a:srgbClr val="FFFFFF"/>
                </a:highlight>
              </a:rPr>
              <a:t>) / |</a:t>
            </a: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000" b="1" noProof="0" dirty="0">
                <a:highlight>
                  <a:srgbClr val="FFFFFF"/>
                </a:highlight>
              </a:rPr>
              <a:t>V</a:t>
            </a:r>
            <a:r>
              <a:rPr lang="pt-BR" sz="1200" noProof="0" dirty="0">
                <a:highlight>
                  <a:srgbClr val="FFFFFF"/>
                </a:highlight>
              </a:rPr>
              <a:t>|))</a:t>
            </a:r>
            <a:r>
              <a:rPr lang="pt-BR" sz="1100" baseline="30000" noProof="0" dirty="0" err="1">
                <a:highlight>
                  <a:srgbClr val="FFFFFF"/>
                </a:highlight>
              </a:rPr>
              <a:t>shininess</a:t>
            </a:r>
            <a:r>
              <a:rPr lang="pt-BR" sz="1100" baseline="30000" noProof="0" dirty="0">
                <a:highlight>
                  <a:srgbClr val="FFFFFF"/>
                </a:highlight>
              </a:rPr>
              <a:t> × 128</a:t>
            </a: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>
                <a:highlight>
                  <a:srgbClr val="FFFFFF"/>
                </a:highlight>
              </a:rPr>
              <a:t>I</a:t>
            </a:r>
            <a:r>
              <a:rPr lang="pt-BR" sz="1100" b="1" baseline="-25000" noProof="0" dirty="0">
                <a:highlight>
                  <a:srgbClr val="FFFFFF"/>
                </a:highlight>
              </a:rPr>
              <a:t> 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L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light </a:t>
            </a:r>
            <a:r>
              <a:rPr lang="pt-BR" sz="1200" i="1" noProof="0" dirty="0">
                <a:highlight>
                  <a:srgbClr val="FFFFFF"/>
                </a:highlight>
              </a:rPr>
              <a:t>color      </a:t>
            </a:r>
            <a:r>
              <a:rPr lang="pt-BR" sz="1200" b="1" i="1" noProof="0" dirty="0">
                <a:highlight>
                  <a:srgbClr val="FFFFFF"/>
                </a:highlight>
              </a:rPr>
              <a:t> </a:t>
            </a:r>
            <a:r>
              <a:rPr lang="pt-BR" sz="1200" b="1" noProof="0" dirty="0" err="1">
                <a:highlight>
                  <a:srgbClr val="FFFFFF"/>
                </a:highlight>
              </a:rPr>
              <a:t>I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light </a:t>
            </a:r>
            <a:r>
              <a:rPr lang="pt-BR" sz="1200" i="1" noProof="0" dirty="0" err="1">
                <a:highlight>
                  <a:srgbClr val="FFFFFF"/>
                </a:highlight>
              </a:rPr>
              <a:t>intensity</a:t>
            </a:r>
            <a:r>
              <a:rPr lang="pt-BR" sz="1200" i="1" noProof="0" dirty="0">
                <a:highlight>
                  <a:srgbClr val="FFFFFF"/>
                </a:highlight>
              </a:rPr>
              <a:t>      </a:t>
            </a:r>
            <a:r>
              <a:rPr lang="pt-BR" sz="1200" b="1" i="1" noProof="0" dirty="0">
                <a:highlight>
                  <a:srgbClr val="FFFFFF"/>
                </a:highlight>
              </a:rPr>
              <a:t>  </a:t>
            </a:r>
            <a:r>
              <a:rPr lang="pt-BR" sz="1200" b="1" noProof="0" dirty="0" err="1">
                <a:highlight>
                  <a:srgbClr val="FFFFFF"/>
                </a:highlight>
              </a:rPr>
              <a:t>I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ia</a:t>
            </a:r>
            <a:r>
              <a:rPr lang="pt-BR" sz="1200" noProof="0" dirty="0">
                <a:highlight>
                  <a:srgbClr val="FFFFFF"/>
                </a:highlight>
              </a:rPr>
              <a:t> = light </a:t>
            </a:r>
            <a:r>
              <a:rPr lang="pt-BR" sz="1200" i="1" noProof="0" dirty="0">
                <a:highlight>
                  <a:srgbClr val="FFFFFF"/>
                </a:highlight>
              </a:rPr>
              <a:t>ambientIntensity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E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i="1" noProof="0" dirty="0" err="1">
                <a:highlight>
                  <a:srgbClr val="FFFFFF"/>
                </a:highlight>
              </a:rPr>
              <a:t>emissiveColor</a:t>
            </a:r>
            <a:r>
              <a:rPr lang="pt-BR" sz="1200" i="1" noProof="0" dirty="0">
                <a:highlight>
                  <a:srgbClr val="FFFFFF"/>
                </a:highlight>
              </a:rPr>
              <a:t>        </a:t>
            </a: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D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noProof="0" dirty="0" err="1">
                <a:highlight>
                  <a:srgbClr val="FFFFFF"/>
                </a:highlight>
              </a:rPr>
              <a:t>diffuse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colour</a:t>
            </a:r>
            <a:r>
              <a:rPr lang="pt-BR" sz="1200" noProof="0" dirty="0">
                <a:highlight>
                  <a:srgbClr val="FFFFFF"/>
                </a:highlight>
              </a:rPr>
              <a:t>       </a:t>
            </a: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S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i="1" noProof="0" dirty="0" err="1">
                <a:highlight>
                  <a:srgbClr val="FFFFFF"/>
                </a:highlight>
              </a:rPr>
              <a:t>specularColor</a:t>
            </a:r>
            <a:endParaRPr lang="pt-BR" sz="1200" i="1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a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i="1" noProof="0" dirty="0">
                <a:highlight>
                  <a:srgbClr val="FFFFFF"/>
                </a:highlight>
              </a:rPr>
              <a:t>ambientIntensity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direction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of</a:t>
            </a:r>
            <a:r>
              <a:rPr lang="pt-BR" sz="1200" noProof="0" dirty="0">
                <a:highlight>
                  <a:srgbClr val="FFFFFF"/>
                </a:highlight>
              </a:rPr>
              <a:t> light </a:t>
            </a:r>
            <a:r>
              <a:rPr lang="pt-BR" sz="1200" noProof="0" dirty="0" err="1">
                <a:highlight>
                  <a:srgbClr val="FFFFFF"/>
                </a:highlight>
              </a:rPr>
              <a:t>source</a:t>
            </a: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 b="1" noProof="0" dirty="0">
                <a:highlight>
                  <a:srgbClr val="FFFFFF"/>
                </a:highlight>
              </a:rPr>
              <a:t>N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normalized</a:t>
            </a:r>
            <a:r>
              <a:rPr lang="pt-BR" sz="1200" noProof="0" dirty="0">
                <a:highlight>
                  <a:srgbClr val="FFFFFF"/>
                </a:highlight>
              </a:rPr>
              <a:t> normal vector </a:t>
            </a:r>
            <a:r>
              <a:rPr lang="pt-BR" sz="1200" noProof="0" dirty="0" err="1">
                <a:highlight>
                  <a:srgbClr val="FFFFFF"/>
                </a:highlight>
              </a:rPr>
              <a:t>at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this</a:t>
            </a:r>
            <a:r>
              <a:rPr lang="pt-BR" sz="1200" noProof="0" dirty="0">
                <a:highlight>
                  <a:srgbClr val="FFFFFF"/>
                </a:highlight>
              </a:rPr>
              <a:t> point </a:t>
            </a:r>
            <a:r>
              <a:rPr lang="pt-BR" sz="1200" noProof="0" dirty="0" err="1">
                <a:highlight>
                  <a:srgbClr val="FFFFFF"/>
                </a:highlight>
              </a:rPr>
              <a:t>on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geometry</a:t>
            </a:r>
            <a:endParaRPr lang="pt-BR" sz="1000" b="1" noProof="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noProof="0" dirty="0"/>
              <a:t>V</a:t>
            </a:r>
            <a:r>
              <a:rPr lang="pt-BR" sz="1200" noProof="0" dirty="0"/>
              <a:t> = </a:t>
            </a:r>
            <a:r>
              <a:rPr lang="pt-BR" sz="1200" noProof="0" dirty="0" err="1"/>
              <a:t>normalized</a:t>
            </a:r>
            <a:r>
              <a:rPr lang="pt-BR" sz="1200" noProof="0" dirty="0"/>
              <a:t> vector </a:t>
            </a:r>
            <a:r>
              <a:rPr lang="pt-BR" sz="1200" noProof="0" dirty="0" err="1"/>
              <a:t>from</a:t>
            </a:r>
            <a:r>
              <a:rPr lang="pt-BR" sz="1200" noProof="0" dirty="0"/>
              <a:t> point </a:t>
            </a:r>
            <a:r>
              <a:rPr lang="pt-BR" sz="1200" noProof="0" dirty="0" err="1"/>
              <a:t>on</a:t>
            </a:r>
            <a:r>
              <a:rPr lang="pt-BR" sz="1200" noProof="0" dirty="0"/>
              <a:t> </a:t>
            </a:r>
            <a:r>
              <a:rPr lang="pt-BR" sz="1200" noProof="0" dirty="0" err="1"/>
              <a:t>geometry</a:t>
            </a:r>
            <a:r>
              <a:rPr lang="pt-BR" sz="1200" noProof="0" dirty="0"/>
              <a:t> </a:t>
            </a:r>
            <a:r>
              <a:rPr lang="pt-BR" sz="1200" noProof="0" dirty="0" err="1"/>
              <a:t>to</a:t>
            </a:r>
            <a:r>
              <a:rPr lang="pt-BR" sz="1200" noProof="0" dirty="0"/>
              <a:t> </a:t>
            </a:r>
            <a:r>
              <a:rPr lang="pt-BR" sz="1200" noProof="0" dirty="0" err="1"/>
              <a:t>viewer's</a:t>
            </a:r>
            <a:r>
              <a:rPr lang="pt-BR" sz="1200" noProof="0" dirty="0"/>
              <a:t> position</a:t>
            </a:r>
            <a:endParaRPr lang="pt-BR" sz="1200" i="1" noProof="0" dirty="0">
              <a:highlight>
                <a:srgbClr val="FFFFFF"/>
              </a:highlight>
            </a:endParaRPr>
          </a:p>
        </p:txBody>
      </p:sp>
      <p:sp>
        <p:nvSpPr>
          <p:cNvPr id="430" name="Google Shape;43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Equação de Cores (padrão X3D simplificado)</a:t>
            </a:r>
          </a:p>
        </p:txBody>
      </p:sp>
      <p:sp>
        <p:nvSpPr>
          <p:cNvPr id="431" name="Google Shape;43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65</a:t>
            </a:fld>
            <a:endParaRPr lang="pt-BR" noProof="0" dirty="0"/>
          </a:p>
        </p:txBody>
      </p:sp>
      <p:sp>
        <p:nvSpPr>
          <p:cNvPr id="432" name="Google Shape;432;p54"/>
          <p:cNvSpPr txBox="1"/>
          <p:nvPr/>
        </p:nvSpPr>
        <p:spPr>
          <a:xfrm>
            <a:off x="806950" y="5408925"/>
            <a:ext cx="759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 noProof="0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https://www.web3d.org/documents/specifications/19775-1/V3.3/Part01/components/lighting.html</a:t>
            </a:r>
            <a:r>
              <a:rPr lang="pt-BR" sz="800" noProof="0" dirty="0"/>
              <a:t>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Mais da quinta (e última)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285667" y="2399992"/>
            <a:ext cx="230511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difusos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769" name="Google Shape;769;p74"/>
          <p:cNvSpPr/>
          <p:nvPr/>
        </p:nvSpPr>
        <p:spPr>
          <a:xfrm>
            <a:off x="2962910" y="2399992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caixas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9F18C-B8F4-E3AD-52A1-432FB8B7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0" y="861533"/>
            <a:ext cx="2305117" cy="1538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04EBB-5EBC-FC9C-963B-779C240FA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910" y="861532"/>
            <a:ext cx="2740606" cy="1538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F0998-4C59-3F36-5094-FE6B6208E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40" y="861532"/>
            <a:ext cx="2676374" cy="1538460"/>
          </a:xfrm>
          <a:prstGeom prst="rect">
            <a:avLst/>
          </a:prstGeom>
        </p:spPr>
      </p:pic>
      <p:sp>
        <p:nvSpPr>
          <p:cNvPr id="7" name="Google Shape;769;p74">
            <a:extLst>
              <a:ext uri="{FF2B5EF4-FFF2-40B4-BE49-F238E27FC236}">
                <a16:creationId xmlns:a16="http://schemas.microsoft.com/office/drawing/2014/main" id="{8FEDDB7B-3612-C19C-2DB4-BB81016EAD10}"/>
              </a:ext>
            </a:extLst>
          </p:cNvPr>
          <p:cNvSpPr/>
          <p:nvPr/>
        </p:nvSpPr>
        <p:spPr>
          <a:xfrm>
            <a:off x="6075640" y="2399992"/>
            <a:ext cx="267637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esferas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Referências adicionais</a:t>
            </a:r>
          </a:p>
        </p:txBody>
      </p:sp>
      <p:sp>
        <p:nvSpPr>
          <p:cNvPr id="546" name="Google Shape;546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noProof="0" dirty="0">
                <a:solidFill>
                  <a:schemeClr val="hlink"/>
                </a:solidFill>
                <a:hlinkClick r:id="rId3"/>
              </a:rPr>
              <a:t>https://google.github.io/filament/Filament.md.html</a:t>
            </a: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noProof="0" dirty="0"/>
          </a:p>
        </p:txBody>
      </p:sp>
      <p:sp>
        <p:nvSpPr>
          <p:cNvPr id="547" name="Google Shape;547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68</a:t>
            </a:fld>
            <a:endParaRPr lang="pt-BR" noProof="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457200" y="49172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noProof="0" dirty="0"/>
              <a:t>Iluminação Global</a:t>
            </a:r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501529"/>
            <a:ext cx="8839199" cy="363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8886-2A73-793A-472D-7AB7D155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Iluminação no Espaço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3BDAA-E636-5C56-E25B-887263947A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6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D25D8CF7-9592-8046-6072-611693C72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837" y="1087259"/>
            <a:ext cx="8784326" cy="3765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34974D-24C0-AAE4-4276-38B129367BD1}"/>
              </a:ext>
            </a:extLst>
          </p:cNvPr>
          <p:cNvSpPr txBox="1"/>
          <p:nvPr/>
        </p:nvSpPr>
        <p:spPr>
          <a:xfrm>
            <a:off x="3484179" y="5210674"/>
            <a:ext cx="4587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Rogue One: A Star Wars Story Trailer (Official)</a:t>
            </a:r>
          </a:p>
          <a:p>
            <a:pPr algn="r"/>
            <a:r>
              <a:rPr lang="en-US" sz="1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hlinkClick r:id="rId5"/>
              </a:rPr>
              <a:t>https://www.youtube.com/watch?v=frdj1zb9sMY</a:t>
            </a:r>
            <a:r>
              <a:rPr lang="en-US" sz="1000" b="1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endParaRPr lang="en-US" sz="1000" b="1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457200" y="4917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4400"/>
            </a:pPr>
            <a:r>
              <a:rPr lang="pt-BR" noProof="0" dirty="0"/>
              <a:t>Iluminação</a:t>
            </a:r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457200" y="14859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 noProof="0" dirty="0"/>
              <a:t>Iluminação global e </a:t>
            </a:r>
            <a:r>
              <a:rPr lang="pt-BR" sz="2100" noProof="0" dirty="0" err="1"/>
              <a:t>ray</a:t>
            </a:r>
            <a:r>
              <a:rPr lang="pt-BR" sz="2100" noProof="0" dirty="0"/>
              <a:t> </a:t>
            </a:r>
            <a:r>
              <a:rPr lang="pt-BR" sz="2100" noProof="0" dirty="0" err="1"/>
              <a:t>tracing</a:t>
            </a:r>
            <a:endParaRPr lang="pt-BR" sz="2100" noProof="0" dirty="0"/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776" y="2343275"/>
            <a:ext cx="2553148" cy="255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0101" y="2343176"/>
            <a:ext cx="3404467" cy="255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773100" y="4947875"/>
            <a:ext cx="2728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100" u="sng" noProof="0" dirty="0">
                <a:solidFill>
                  <a:schemeClr val="hlink"/>
                </a:solidFill>
                <a:hlinkClick r:id="rId5"/>
              </a:rPr>
              <a:t>https://en.wikipedia.org/wiki/Cornell_box</a:t>
            </a:r>
            <a:endParaRPr lang="pt-BR" noProof="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6969-6CA3-7262-512F-AF01A7E9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FC20-7C50-4B0A-B709-B47DC48F2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71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E3810-4A92-1F24-1D8B-A9641853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4030886" cy="2903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F9086-B52D-F539-69EB-4061860F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199"/>
            <a:ext cx="3753866" cy="2918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45E0D-5A73-ACB2-312C-474B636DE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3" y="3025036"/>
            <a:ext cx="3317160" cy="2537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02C90-415A-8E52-6D00-1C9FFB68B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779" y="2752344"/>
            <a:ext cx="3710747" cy="28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8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0240-94A8-AA05-FAED-DF1C2175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87FC9-EA1B-97BB-D609-4C1922306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F2C76-BC7E-ED15-7968-9C51A1750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72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8781-2D3B-34D3-639A-14B029D8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3390548" cy="2703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B6D37-5335-F71F-DF5D-B3798863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48" y="113717"/>
            <a:ext cx="3008174" cy="266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CEBDC-EE57-9495-09FC-E71CB893D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8" y="2892349"/>
            <a:ext cx="5405882" cy="27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4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930C-FF53-4BF1-B82D-1A34C78E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515D-E6A6-3A6C-B548-C273F0CAA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73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00D7B-5129-2CEC-3FA3-2426DCBD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660400"/>
            <a:ext cx="6286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noProof="0" dirty="0"/>
              <a:t>Iluminação Local vs. Global</a:t>
            </a: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47905"/>
            <a:ext cx="8229600" cy="307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Percepções das Observações das Renderizações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noProof="0" dirty="0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 lang="pt-BR" noProof="0"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9</a:t>
            </a:fld>
            <a:endParaRPr lang="pt-BR" noProof="0" dirty="0"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 lang="pt-BR" noProof="0" dirty="0"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 lang="pt-BR" noProof="0" dirty="0"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2988</Words>
  <Application>Microsoft Office PowerPoint</Application>
  <PresentationFormat>On-screen Show (16:10)</PresentationFormat>
  <Paragraphs>439</Paragraphs>
  <Slides>73</Slides>
  <Notes>69</Notes>
  <HiddenSlides>8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Verdana</vt:lpstr>
      <vt:lpstr>Courier New</vt:lpstr>
      <vt:lpstr>Arial</vt:lpstr>
      <vt:lpstr>Consolas</vt:lpstr>
      <vt:lpstr>Roboto</vt:lpstr>
      <vt:lpstr>Calibri</vt:lpstr>
      <vt:lpstr>Times New Roman</vt:lpstr>
      <vt:lpstr>Personalizar design</vt:lpstr>
      <vt:lpstr>PowerPoint Presentation</vt:lpstr>
      <vt:lpstr>Computação Gráfica</vt:lpstr>
      <vt:lpstr>O que vimos até agora</vt:lpstr>
      <vt:lpstr>Iluminação</vt:lpstr>
      <vt:lpstr>Quais outros efeitos existem?</vt:lpstr>
      <vt:lpstr>Quais outros efeitos existem?</vt:lpstr>
      <vt:lpstr>Iluminação no Espaço</vt:lpstr>
      <vt:lpstr>Iluminação Local vs. Global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O que são Materiais em Computação Gráfica</vt:lpstr>
      <vt:lpstr>Material: difuso</vt:lpstr>
      <vt:lpstr>Material: plástico</vt:lpstr>
      <vt:lpstr>Material: pintura semi-gloss vermelha</vt:lpstr>
      <vt:lpstr>Material: Tinta laca mística Ford</vt:lpstr>
      <vt:lpstr>Material: espelhado</vt:lpstr>
      <vt:lpstr>Material: dourado</vt:lpstr>
      <vt:lpstr>Propriedade dos Materiais</vt:lpstr>
      <vt:lpstr>Definindo Vetores Normais por Face</vt:lpstr>
      <vt:lpstr>Cálculo Local</vt:lpstr>
      <vt:lpstr>Reflexão Difusa</vt:lpstr>
      <vt:lpstr>Reflexão Difusa</vt:lpstr>
      <vt:lpstr>Superfície Perpendicular </vt:lpstr>
      <vt:lpstr>Propriedades Lambertianas (Difusas)</vt:lpstr>
      <vt:lpstr>Propriedades Lambertianas (Difusas)</vt:lpstr>
      <vt:lpstr>Reflexão Especular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X3D : Material</vt:lpstr>
      <vt:lpstr>Novos Nós X3D : NavigationInfo</vt:lpstr>
      <vt:lpstr>Novos Nós X3D : DirectionalLight</vt:lpstr>
      <vt:lpstr>Equação de Cores (padrão X3D simplificado)</vt:lpstr>
      <vt:lpstr>Mais da quinta (e última) parte do projeto 1</vt:lpstr>
      <vt:lpstr>PowerPoint Presentation</vt:lpstr>
      <vt:lpstr>Referências adicionais</vt:lpstr>
      <vt:lpstr>Iluminação Global</vt:lpstr>
      <vt:lpstr>Iluminação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28</cp:revision>
  <dcterms:modified xsi:type="dcterms:W3CDTF">2024-10-09T21:12:49Z</dcterms:modified>
</cp:coreProperties>
</file>